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4"/>
  </p:notesMasterIdLst>
  <p:sldIdLst>
    <p:sldId id="276" r:id="rId6"/>
    <p:sldId id="292" r:id="rId7"/>
    <p:sldId id="293" r:id="rId8"/>
    <p:sldId id="294" r:id="rId9"/>
    <p:sldId id="269" r:id="rId10"/>
    <p:sldId id="291" r:id="rId11"/>
    <p:sldId id="273" r:id="rId12"/>
    <p:sldId id="271" r:id="rId13"/>
    <p:sldId id="272" r:id="rId14"/>
    <p:sldId id="274" r:id="rId15"/>
    <p:sldId id="275" r:id="rId16"/>
    <p:sldId id="277" r:id="rId17"/>
    <p:sldId id="278" r:id="rId18"/>
    <p:sldId id="279" r:id="rId19"/>
    <p:sldId id="280" r:id="rId20"/>
    <p:sldId id="282" r:id="rId21"/>
    <p:sldId id="281" r:id="rId22"/>
    <p:sldId id="256" r:id="rId23"/>
    <p:sldId id="288" r:id="rId24"/>
    <p:sldId id="290" r:id="rId25"/>
    <p:sldId id="284" r:id="rId26"/>
    <p:sldId id="285" r:id="rId27"/>
    <p:sldId id="283" r:id="rId28"/>
    <p:sldId id="286" r:id="rId29"/>
    <p:sldId id="287" r:id="rId30"/>
    <p:sldId id="296" r:id="rId31"/>
    <p:sldId id="297" r:id="rId32"/>
    <p:sldId id="295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Spinelli" initials="TS" lastIdx="2" clrIdx="0">
    <p:extLst>
      <p:ext uri="{19B8F6BF-5375-455C-9EA6-DF929625EA0E}">
        <p15:presenceInfo xmlns:p15="http://schemas.microsoft.com/office/powerpoint/2012/main" userId="S::tatiana.spinelli@cgu.gov.br::086d9841-35a0-41ea-95b1-bbcad0f1a8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64A"/>
    <a:srgbClr val="3B373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FE6AD-9BE9-43F1-9E5E-98F370B2177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3C8371-7590-4EC3-997A-6D8BBE02CB18}">
      <dgm:prSet phldrT="[Texto]"/>
      <dgm:spPr/>
      <dgm:t>
        <a:bodyPr/>
        <a:lstStyle/>
        <a:p>
          <a:r>
            <a:rPr lang="pt-BR" dirty="0"/>
            <a:t>Setorial</a:t>
          </a:r>
        </a:p>
      </dgm:t>
    </dgm:pt>
    <dgm:pt modelId="{F81768D7-D306-4411-BD6D-EDFFD050C04E}" type="parTrans" cxnId="{6241B948-BE71-4FCD-AF3A-1275A38C5012}">
      <dgm:prSet/>
      <dgm:spPr/>
      <dgm:t>
        <a:bodyPr/>
        <a:lstStyle/>
        <a:p>
          <a:endParaRPr lang="pt-BR"/>
        </a:p>
      </dgm:t>
    </dgm:pt>
    <dgm:pt modelId="{1EF7727E-CE6D-43D4-8E18-4532D27FB27A}" type="sibTrans" cxnId="{6241B948-BE71-4FCD-AF3A-1275A38C5012}">
      <dgm:prSet/>
      <dgm:spPr/>
      <dgm:t>
        <a:bodyPr/>
        <a:lstStyle/>
        <a:p>
          <a:endParaRPr lang="pt-BR"/>
        </a:p>
      </dgm:t>
    </dgm:pt>
    <dgm:pt modelId="{142B12F8-76EE-4302-9D04-13070FB99CD8}">
      <dgm:prSet phldrT="[Texto]"/>
      <dgm:spPr/>
      <dgm:t>
        <a:bodyPr/>
        <a:lstStyle/>
        <a:p>
          <a:r>
            <a:rPr lang="pt-BR" dirty="0"/>
            <a:t>Seccional</a:t>
          </a:r>
        </a:p>
      </dgm:t>
    </dgm:pt>
    <dgm:pt modelId="{4B86556A-829A-4222-B325-366A1C1DA321}" type="parTrans" cxnId="{9893731C-441C-4F09-99B6-066B92DDD536}">
      <dgm:prSet/>
      <dgm:spPr/>
      <dgm:t>
        <a:bodyPr/>
        <a:lstStyle/>
        <a:p>
          <a:endParaRPr lang="pt-BR"/>
        </a:p>
      </dgm:t>
    </dgm:pt>
    <dgm:pt modelId="{98128267-B22A-4E8C-A07B-12E1F3CBD4E9}" type="sibTrans" cxnId="{9893731C-441C-4F09-99B6-066B92DDD536}">
      <dgm:prSet/>
      <dgm:spPr/>
      <dgm:t>
        <a:bodyPr/>
        <a:lstStyle/>
        <a:p>
          <a:endParaRPr lang="pt-BR"/>
        </a:p>
      </dgm:t>
    </dgm:pt>
    <dgm:pt modelId="{41B52D01-4762-451C-AE04-C992D7C69C73}">
      <dgm:prSet phldrT="[Texto]"/>
      <dgm:spPr/>
      <dgm:t>
        <a:bodyPr/>
        <a:lstStyle/>
        <a:p>
          <a:r>
            <a:rPr lang="pt-BR" dirty="0"/>
            <a:t>Processos</a:t>
          </a:r>
        </a:p>
      </dgm:t>
    </dgm:pt>
    <dgm:pt modelId="{8FFF68EA-8405-41B8-8D37-ABF85855F26B}" type="parTrans" cxnId="{1F0C28F2-6ED3-4FCC-9A4B-4D9943392F51}">
      <dgm:prSet/>
      <dgm:spPr/>
      <dgm:t>
        <a:bodyPr/>
        <a:lstStyle/>
        <a:p>
          <a:endParaRPr lang="pt-BR"/>
        </a:p>
      </dgm:t>
    </dgm:pt>
    <dgm:pt modelId="{C6ED1C64-52E8-4959-932D-9CCA3456A650}" type="sibTrans" cxnId="{1F0C28F2-6ED3-4FCC-9A4B-4D9943392F51}">
      <dgm:prSet/>
      <dgm:spPr/>
      <dgm:t>
        <a:bodyPr/>
        <a:lstStyle/>
        <a:p>
          <a:endParaRPr lang="pt-BR"/>
        </a:p>
      </dgm:t>
    </dgm:pt>
    <dgm:pt modelId="{659B4A3D-0343-45D8-A468-9DCD17D7FE76}">
      <dgm:prSet phldrT="[Texto]"/>
      <dgm:spPr/>
      <dgm:t>
        <a:bodyPr/>
        <a:lstStyle/>
        <a:p>
          <a:r>
            <a:rPr lang="pt-BR" dirty="0"/>
            <a:t>meios</a:t>
          </a:r>
        </a:p>
      </dgm:t>
    </dgm:pt>
    <dgm:pt modelId="{2D1A5BE9-D16B-4071-9C8F-04B8B912B6E8}" type="parTrans" cxnId="{807DA229-7642-4553-898B-962E67E3F549}">
      <dgm:prSet/>
      <dgm:spPr/>
      <dgm:t>
        <a:bodyPr/>
        <a:lstStyle/>
        <a:p>
          <a:endParaRPr lang="pt-BR"/>
        </a:p>
      </dgm:t>
    </dgm:pt>
    <dgm:pt modelId="{3E7B0691-76E4-498A-B88F-4F3CAC8E85C9}" type="sibTrans" cxnId="{807DA229-7642-4553-898B-962E67E3F549}">
      <dgm:prSet/>
      <dgm:spPr/>
      <dgm:t>
        <a:bodyPr/>
        <a:lstStyle/>
        <a:p>
          <a:endParaRPr lang="pt-BR"/>
        </a:p>
      </dgm:t>
    </dgm:pt>
    <dgm:pt modelId="{631E2395-68AC-43E8-92C8-688D6442BFB2}">
      <dgm:prSet phldrT="[Texto]"/>
      <dgm:spPr/>
      <dgm:t>
        <a:bodyPr/>
        <a:lstStyle/>
        <a:p>
          <a:r>
            <a:rPr lang="pt-BR" dirty="0"/>
            <a:t>Inspeção</a:t>
          </a:r>
        </a:p>
      </dgm:t>
    </dgm:pt>
    <dgm:pt modelId="{2A2E0A61-D2D1-4FDC-8413-32A1693CDC52}" type="parTrans" cxnId="{B7152643-643E-4A0B-ABC5-340E63DC6717}">
      <dgm:prSet/>
      <dgm:spPr/>
      <dgm:t>
        <a:bodyPr/>
        <a:lstStyle/>
        <a:p>
          <a:endParaRPr lang="pt-BR"/>
        </a:p>
      </dgm:t>
    </dgm:pt>
    <dgm:pt modelId="{6DA2CC72-7F3F-4AB9-9527-78D38F3AA2BF}" type="sibTrans" cxnId="{B7152643-643E-4A0B-ABC5-340E63DC6717}">
      <dgm:prSet/>
      <dgm:spPr/>
      <dgm:t>
        <a:bodyPr/>
        <a:lstStyle/>
        <a:p>
          <a:endParaRPr lang="pt-BR"/>
        </a:p>
      </dgm:t>
    </dgm:pt>
    <dgm:pt modelId="{9FDEB193-5BBA-48B0-B66E-0BF6093BD817}">
      <dgm:prSet phldrT="[Texto]"/>
      <dgm:spPr/>
      <dgm:t>
        <a:bodyPr/>
        <a:lstStyle/>
        <a:p>
          <a:r>
            <a:rPr lang="pt-BR" dirty="0"/>
            <a:t>Visita Técnica</a:t>
          </a:r>
        </a:p>
      </dgm:t>
    </dgm:pt>
    <dgm:pt modelId="{979D0086-BCDC-46A9-9CBC-57FCB31AE696}" type="parTrans" cxnId="{53C28FDE-4373-44A0-A28E-24D526FF9000}">
      <dgm:prSet/>
      <dgm:spPr/>
      <dgm:t>
        <a:bodyPr/>
        <a:lstStyle/>
        <a:p>
          <a:endParaRPr lang="pt-BR"/>
        </a:p>
      </dgm:t>
    </dgm:pt>
    <dgm:pt modelId="{F4126AA0-19EF-4ED8-B477-C519E4D500B6}" type="sibTrans" cxnId="{53C28FDE-4373-44A0-A28E-24D526FF9000}">
      <dgm:prSet/>
      <dgm:spPr/>
      <dgm:t>
        <a:bodyPr/>
        <a:lstStyle/>
        <a:p>
          <a:endParaRPr lang="pt-BR"/>
        </a:p>
      </dgm:t>
    </dgm:pt>
    <dgm:pt modelId="{EBD5E8D4-A4CB-4714-A7B2-9C6242BA8843}" type="pres">
      <dgm:prSet presAssocID="{584FE6AD-9BE9-43F1-9E5E-98F370B217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78F0A8-3352-4C88-A35F-2D50A443D26E}" type="pres">
      <dgm:prSet presAssocID="{923C8371-7590-4EC3-997A-6D8BBE02CB18}" presName="root" presStyleCnt="0"/>
      <dgm:spPr/>
    </dgm:pt>
    <dgm:pt modelId="{45A082D7-D0D9-4CF6-82E9-73E14CD0FC9D}" type="pres">
      <dgm:prSet presAssocID="{923C8371-7590-4EC3-997A-6D8BBE02CB18}" presName="rootComposite" presStyleCnt="0"/>
      <dgm:spPr/>
    </dgm:pt>
    <dgm:pt modelId="{E781BE1D-A5FB-4BF4-82D1-069CFA89DFE3}" type="pres">
      <dgm:prSet presAssocID="{923C8371-7590-4EC3-997A-6D8BBE02CB18}" presName="rootText" presStyleLbl="node1" presStyleIdx="0" presStyleCnt="2"/>
      <dgm:spPr/>
    </dgm:pt>
    <dgm:pt modelId="{1D338EA7-ED93-4315-8DF0-CCE2A502E745}" type="pres">
      <dgm:prSet presAssocID="{923C8371-7590-4EC3-997A-6D8BBE02CB18}" presName="rootConnector" presStyleLbl="node1" presStyleIdx="0" presStyleCnt="2"/>
      <dgm:spPr/>
    </dgm:pt>
    <dgm:pt modelId="{339FF9CF-DE28-41BD-8F3D-0A45032F70C5}" type="pres">
      <dgm:prSet presAssocID="{923C8371-7590-4EC3-997A-6D8BBE02CB18}" presName="childShape" presStyleCnt="0"/>
      <dgm:spPr/>
    </dgm:pt>
    <dgm:pt modelId="{DAF65EF5-9B93-4F6B-A0E4-47D526D74193}" type="pres">
      <dgm:prSet presAssocID="{4B86556A-829A-4222-B325-366A1C1DA321}" presName="Name13" presStyleLbl="parChTrans1D2" presStyleIdx="0" presStyleCnt="4"/>
      <dgm:spPr/>
    </dgm:pt>
    <dgm:pt modelId="{74E18B8A-CDCB-417C-B115-0F46C5D6386F}" type="pres">
      <dgm:prSet presAssocID="{142B12F8-76EE-4302-9D04-13070FB99CD8}" presName="childText" presStyleLbl="bgAcc1" presStyleIdx="0" presStyleCnt="4">
        <dgm:presLayoutVars>
          <dgm:bulletEnabled val="1"/>
        </dgm:presLayoutVars>
      </dgm:prSet>
      <dgm:spPr/>
    </dgm:pt>
    <dgm:pt modelId="{3D53EB0A-2BD5-4D3A-874E-CADE71137547}" type="pres">
      <dgm:prSet presAssocID="{8FFF68EA-8405-41B8-8D37-ABF85855F26B}" presName="Name13" presStyleLbl="parChTrans1D2" presStyleIdx="1" presStyleCnt="4"/>
      <dgm:spPr/>
    </dgm:pt>
    <dgm:pt modelId="{F2C069DF-94E6-4D02-AD2F-E724DBD0F639}" type="pres">
      <dgm:prSet presAssocID="{41B52D01-4762-451C-AE04-C992D7C69C73}" presName="childText" presStyleLbl="bgAcc1" presStyleIdx="1" presStyleCnt="4">
        <dgm:presLayoutVars>
          <dgm:bulletEnabled val="1"/>
        </dgm:presLayoutVars>
      </dgm:prSet>
      <dgm:spPr/>
    </dgm:pt>
    <dgm:pt modelId="{26CA8E9E-0263-4EA3-B4DD-0C22415B4503}" type="pres">
      <dgm:prSet presAssocID="{659B4A3D-0343-45D8-A468-9DCD17D7FE76}" presName="root" presStyleCnt="0"/>
      <dgm:spPr/>
    </dgm:pt>
    <dgm:pt modelId="{632D2AEB-289E-4F7F-87E4-093AC3BB24FD}" type="pres">
      <dgm:prSet presAssocID="{659B4A3D-0343-45D8-A468-9DCD17D7FE76}" presName="rootComposite" presStyleCnt="0"/>
      <dgm:spPr/>
    </dgm:pt>
    <dgm:pt modelId="{B79FC122-0B95-4B86-B66E-E4AFCA812F3F}" type="pres">
      <dgm:prSet presAssocID="{659B4A3D-0343-45D8-A468-9DCD17D7FE76}" presName="rootText" presStyleLbl="node1" presStyleIdx="1" presStyleCnt="2"/>
      <dgm:spPr/>
    </dgm:pt>
    <dgm:pt modelId="{5DA4FDEE-6299-4AC5-B733-CC55B42A4714}" type="pres">
      <dgm:prSet presAssocID="{659B4A3D-0343-45D8-A468-9DCD17D7FE76}" presName="rootConnector" presStyleLbl="node1" presStyleIdx="1" presStyleCnt="2"/>
      <dgm:spPr/>
    </dgm:pt>
    <dgm:pt modelId="{40339CE9-A3EF-4118-8313-A1A042ABC96D}" type="pres">
      <dgm:prSet presAssocID="{659B4A3D-0343-45D8-A468-9DCD17D7FE76}" presName="childShape" presStyleCnt="0"/>
      <dgm:spPr/>
    </dgm:pt>
    <dgm:pt modelId="{72695B53-FAB0-4538-9F0A-CE9D46304215}" type="pres">
      <dgm:prSet presAssocID="{2A2E0A61-D2D1-4FDC-8413-32A1693CDC52}" presName="Name13" presStyleLbl="parChTrans1D2" presStyleIdx="2" presStyleCnt="4"/>
      <dgm:spPr/>
    </dgm:pt>
    <dgm:pt modelId="{5C44DE55-1F37-43A4-92F4-E11BF8672285}" type="pres">
      <dgm:prSet presAssocID="{631E2395-68AC-43E8-92C8-688D6442BFB2}" presName="childText" presStyleLbl="bgAcc1" presStyleIdx="2" presStyleCnt="4">
        <dgm:presLayoutVars>
          <dgm:bulletEnabled val="1"/>
        </dgm:presLayoutVars>
      </dgm:prSet>
      <dgm:spPr/>
    </dgm:pt>
    <dgm:pt modelId="{F1A9D310-767A-49E6-8CBB-0C6F8D3D591D}" type="pres">
      <dgm:prSet presAssocID="{979D0086-BCDC-46A9-9CBC-57FCB31AE696}" presName="Name13" presStyleLbl="parChTrans1D2" presStyleIdx="3" presStyleCnt="4"/>
      <dgm:spPr/>
    </dgm:pt>
    <dgm:pt modelId="{07C707A1-5DB9-4C0F-BE2E-2A857A856302}" type="pres">
      <dgm:prSet presAssocID="{9FDEB193-5BBA-48B0-B66E-0BF6093BD817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893731C-441C-4F09-99B6-066B92DDD536}" srcId="{923C8371-7590-4EC3-997A-6D8BBE02CB18}" destId="{142B12F8-76EE-4302-9D04-13070FB99CD8}" srcOrd="0" destOrd="0" parTransId="{4B86556A-829A-4222-B325-366A1C1DA321}" sibTransId="{98128267-B22A-4E8C-A07B-12E1F3CBD4E9}"/>
    <dgm:cxn modelId="{8941C123-DAF6-4529-B751-7363A3B8D69C}" type="presOf" srcId="{923C8371-7590-4EC3-997A-6D8BBE02CB18}" destId="{E781BE1D-A5FB-4BF4-82D1-069CFA89DFE3}" srcOrd="0" destOrd="0" presId="urn:microsoft.com/office/officeart/2005/8/layout/hierarchy3"/>
    <dgm:cxn modelId="{807DA229-7642-4553-898B-962E67E3F549}" srcId="{584FE6AD-9BE9-43F1-9E5E-98F370B21771}" destId="{659B4A3D-0343-45D8-A468-9DCD17D7FE76}" srcOrd="1" destOrd="0" parTransId="{2D1A5BE9-D16B-4071-9C8F-04B8B912B6E8}" sibTransId="{3E7B0691-76E4-498A-B88F-4F3CAC8E85C9}"/>
    <dgm:cxn modelId="{2263AF38-A272-4C0F-A3EC-6251C320A07D}" type="presOf" srcId="{2A2E0A61-D2D1-4FDC-8413-32A1693CDC52}" destId="{72695B53-FAB0-4538-9F0A-CE9D46304215}" srcOrd="0" destOrd="0" presId="urn:microsoft.com/office/officeart/2005/8/layout/hierarchy3"/>
    <dgm:cxn modelId="{B7152643-643E-4A0B-ABC5-340E63DC6717}" srcId="{659B4A3D-0343-45D8-A468-9DCD17D7FE76}" destId="{631E2395-68AC-43E8-92C8-688D6442BFB2}" srcOrd="0" destOrd="0" parTransId="{2A2E0A61-D2D1-4FDC-8413-32A1693CDC52}" sibTransId="{6DA2CC72-7F3F-4AB9-9527-78D38F3AA2BF}"/>
    <dgm:cxn modelId="{142E4266-E741-4DD6-B037-74028396D435}" type="presOf" srcId="{8FFF68EA-8405-41B8-8D37-ABF85855F26B}" destId="{3D53EB0A-2BD5-4D3A-874E-CADE71137547}" srcOrd="0" destOrd="0" presId="urn:microsoft.com/office/officeart/2005/8/layout/hierarchy3"/>
    <dgm:cxn modelId="{6241B948-BE71-4FCD-AF3A-1275A38C5012}" srcId="{584FE6AD-9BE9-43F1-9E5E-98F370B21771}" destId="{923C8371-7590-4EC3-997A-6D8BBE02CB18}" srcOrd="0" destOrd="0" parTransId="{F81768D7-D306-4411-BD6D-EDFFD050C04E}" sibTransId="{1EF7727E-CE6D-43D4-8E18-4532D27FB27A}"/>
    <dgm:cxn modelId="{EF288749-D823-4C9A-BB5E-3721C935623C}" type="presOf" srcId="{659B4A3D-0343-45D8-A468-9DCD17D7FE76}" destId="{B79FC122-0B95-4B86-B66E-E4AFCA812F3F}" srcOrd="0" destOrd="0" presId="urn:microsoft.com/office/officeart/2005/8/layout/hierarchy3"/>
    <dgm:cxn modelId="{D724F78C-2BAC-405D-A7CD-E6F973A38C4B}" type="presOf" srcId="{584FE6AD-9BE9-43F1-9E5E-98F370B21771}" destId="{EBD5E8D4-A4CB-4714-A7B2-9C6242BA8843}" srcOrd="0" destOrd="0" presId="urn:microsoft.com/office/officeart/2005/8/layout/hierarchy3"/>
    <dgm:cxn modelId="{C6927C9B-6131-49DD-8641-F74A1E583EFB}" type="presOf" srcId="{41B52D01-4762-451C-AE04-C992D7C69C73}" destId="{F2C069DF-94E6-4D02-AD2F-E724DBD0F639}" srcOrd="0" destOrd="0" presId="urn:microsoft.com/office/officeart/2005/8/layout/hierarchy3"/>
    <dgm:cxn modelId="{851C9BA6-F0EE-4F6A-942C-1D8C0EED12B2}" type="presOf" srcId="{631E2395-68AC-43E8-92C8-688D6442BFB2}" destId="{5C44DE55-1F37-43A4-92F4-E11BF8672285}" srcOrd="0" destOrd="0" presId="urn:microsoft.com/office/officeart/2005/8/layout/hierarchy3"/>
    <dgm:cxn modelId="{87DCF3A6-42B3-4482-9C36-310AAD6DC92D}" type="presOf" srcId="{4B86556A-829A-4222-B325-366A1C1DA321}" destId="{DAF65EF5-9B93-4F6B-A0E4-47D526D74193}" srcOrd="0" destOrd="0" presId="urn:microsoft.com/office/officeart/2005/8/layout/hierarchy3"/>
    <dgm:cxn modelId="{DBC601AC-9107-4C35-8CED-AABD0AE27DF6}" type="presOf" srcId="{923C8371-7590-4EC3-997A-6D8BBE02CB18}" destId="{1D338EA7-ED93-4315-8DF0-CCE2A502E745}" srcOrd="1" destOrd="0" presId="urn:microsoft.com/office/officeart/2005/8/layout/hierarchy3"/>
    <dgm:cxn modelId="{5AC3B6B7-D5E9-4153-918E-0B5135AF012C}" type="presOf" srcId="{659B4A3D-0343-45D8-A468-9DCD17D7FE76}" destId="{5DA4FDEE-6299-4AC5-B733-CC55B42A4714}" srcOrd="1" destOrd="0" presId="urn:microsoft.com/office/officeart/2005/8/layout/hierarchy3"/>
    <dgm:cxn modelId="{005261C3-C5D7-44D7-BB1A-351DB44AE418}" type="presOf" srcId="{142B12F8-76EE-4302-9D04-13070FB99CD8}" destId="{74E18B8A-CDCB-417C-B115-0F46C5D6386F}" srcOrd="0" destOrd="0" presId="urn:microsoft.com/office/officeart/2005/8/layout/hierarchy3"/>
    <dgm:cxn modelId="{D51553CA-A62C-4F6D-86C8-7983D065B956}" type="presOf" srcId="{9FDEB193-5BBA-48B0-B66E-0BF6093BD817}" destId="{07C707A1-5DB9-4C0F-BE2E-2A857A856302}" srcOrd="0" destOrd="0" presId="urn:microsoft.com/office/officeart/2005/8/layout/hierarchy3"/>
    <dgm:cxn modelId="{E4912BDD-CFAA-46A6-9197-761BA88552A6}" type="presOf" srcId="{979D0086-BCDC-46A9-9CBC-57FCB31AE696}" destId="{F1A9D310-767A-49E6-8CBB-0C6F8D3D591D}" srcOrd="0" destOrd="0" presId="urn:microsoft.com/office/officeart/2005/8/layout/hierarchy3"/>
    <dgm:cxn modelId="{53C28FDE-4373-44A0-A28E-24D526FF9000}" srcId="{659B4A3D-0343-45D8-A468-9DCD17D7FE76}" destId="{9FDEB193-5BBA-48B0-B66E-0BF6093BD817}" srcOrd="1" destOrd="0" parTransId="{979D0086-BCDC-46A9-9CBC-57FCB31AE696}" sibTransId="{F4126AA0-19EF-4ED8-B477-C519E4D500B6}"/>
    <dgm:cxn modelId="{1F0C28F2-6ED3-4FCC-9A4B-4D9943392F51}" srcId="{923C8371-7590-4EC3-997A-6D8BBE02CB18}" destId="{41B52D01-4762-451C-AE04-C992D7C69C73}" srcOrd="1" destOrd="0" parTransId="{8FFF68EA-8405-41B8-8D37-ABF85855F26B}" sibTransId="{C6ED1C64-52E8-4959-932D-9CCA3456A650}"/>
    <dgm:cxn modelId="{E5FEFDCF-22A3-4F21-9594-77296A5503CE}" type="presParOf" srcId="{EBD5E8D4-A4CB-4714-A7B2-9C6242BA8843}" destId="{AB78F0A8-3352-4C88-A35F-2D50A443D26E}" srcOrd="0" destOrd="0" presId="urn:microsoft.com/office/officeart/2005/8/layout/hierarchy3"/>
    <dgm:cxn modelId="{16C26A95-18A9-4426-B3FF-DAB86BBF838D}" type="presParOf" srcId="{AB78F0A8-3352-4C88-A35F-2D50A443D26E}" destId="{45A082D7-D0D9-4CF6-82E9-73E14CD0FC9D}" srcOrd="0" destOrd="0" presId="urn:microsoft.com/office/officeart/2005/8/layout/hierarchy3"/>
    <dgm:cxn modelId="{96657C3D-74E3-408F-9C78-12F3378F50B5}" type="presParOf" srcId="{45A082D7-D0D9-4CF6-82E9-73E14CD0FC9D}" destId="{E781BE1D-A5FB-4BF4-82D1-069CFA89DFE3}" srcOrd="0" destOrd="0" presId="urn:microsoft.com/office/officeart/2005/8/layout/hierarchy3"/>
    <dgm:cxn modelId="{6CCEEF65-A2EE-4AC5-ACFC-DE29745B163D}" type="presParOf" srcId="{45A082D7-D0D9-4CF6-82E9-73E14CD0FC9D}" destId="{1D338EA7-ED93-4315-8DF0-CCE2A502E745}" srcOrd="1" destOrd="0" presId="urn:microsoft.com/office/officeart/2005/8/layout/hierarchy3"/>
    <dgm:cxn modelId="{28B7404B-9C40-400D-A0D1-6EC771E424C6}" type="presParOf" srcId="{AB78F0A8-3352-4C88-A35F-2D50A443D26E}" destId="{339FF9CF-DE28-41BD-8F3D-0A45032F70C5}" srcOrd="1" destOrd="0" presId="urn:microsoft.com/office/officeart/2005/8/layout/hierarchy3"/>
    <dgm:cxn modelId="{7E418AF4-C95E-4BF2-8E71-52C71F1AA458}" type="presParOf" srcId="{339FF9CF-DE28-41BD-8F3D-0A45032F70C5}" destId="{DAF65EF5-9B93-4F6B-A0E4-47D526D74193}" srcOrd="0" destOrd="0" presId="urn:microsoft.com/office/officeart/2005/8/layout/hierarchy3"/>
    <dgm:cxn modelId="{E239B1EA-E5ED-4B65-AF9A-785055F3C112}" type="presParOf" srcId="{339FF9CF-DE28-41BD-8F3D-0A45032F70C5}" destId="{74E18B8A-CDCB-417C-B115-0F46C5D6386F}" srcOrd="1" destOrd="0" presId="urn:microsoft.com/office/officeart/2005/8/layout/hierarchy3"/>
    <dgm:cxn modelId="{85E1F0B8-001B-43B1-8FA7-53C8D2A48209}" type="presParOf" srcId="{339FF9CF-DE28-41BD-8F3D-0A45032F70C5}" destId="{3D53EB0A-2BD5-4D3A-874E-CADE71137547}" srcOrd="2" destOrd="0" presId="urn:microsoft.com/office/officeart/2005/8/layout/hierarchy3"/>
    <dgm:cxn modelId="{563D5329-0D0D-4F2E-8CCF-089A9C2E1290}" type="presParOf" srcId="{339FF9CF-DE28-41BD-8F3D-0A45032F70C5}" destId="{F2C069DF-94E6-4D02-AD2F-E724DBD0F639}" srcOrd="3" destOrd="0" presId="urn:microsoft.com/office/officeart/2005/8/layout/hierarchy3"/>
    <dgm:cxn modelId="{4AA27AA1-65F3-4B6D-B678-880BBB2163D8}" type="presParOf" srcId="{EBD5E8D4-A4CB-4714-A7B2-9C6242BA8843}" destId="{26CA8E9E-0263-4EA3-B4DD-0C22415B4503}" srcOrd="1" destOrd="0" presId="urn:microsoft.com/office/officeart/2005/8/layout/hierarchy3"/>
    <dgm:cxn modelId="{6EA15A9A-1661-4CAD-BE67-4709FEC39268}" type="presParOf" srcId="{26CA8E9E-0263-4EA3-B4DD-0C22415B4503}" destId="{632D2AEB-289E-4F7F-87E4-093AC3BB24FD}" srcOrd="0" destOrd="0" presId="urn:microsoft.com/office/officeart/2005/8/layout/hierarchy3"/>
    <dgm:cxn modelId="{9375634D-DB41-4E92-B7EF-51E04F32A592}" type="presParOf" srcId="{632D2AEB-289E-4F7F-87E4-093AC3BB24FD}" destId="{B79FC122-0B95-4B86-B66E-E4AFCA812F3F}" srcOrd="0" destOrd="0" presId="urn:microsoft.com/office/officeart/2005/8/layout/hierarchy3"/>
    <dgm:cxn modelId="{1DC0D943-1C99-4F04-80AC-104DAED4DDDE}" type="presParOf" srcId="{632D2AEB-289E-4F7F-87E4-093AC3BB24FD}" destId="{5DA4FDEE-6299-4AC5-B733-CC55B42A4714}" srcOrd="1" destOrd="0" presId="urn:microsoft.com/office/officeart/2005/8/layout/hierarchy3"/>
    <dgm:cxn modelId="{B39168D5-7DE7-423B-80AF-FD435347560F}" type="presParOf" srcId="{26CA8E9E-0263-4EA3-B4DD-0C22415B4503}" destId="{40339CE9-A3EF-4118-8313-A1A042ABC96D}" srcOrd="1" destOrd="0" presId="urn:microsoft.com/office/officeart/2005/8/layout/hierarchy3"/>
    <dgm:cxn modelId="{E9720066-F9EF-4049-9FF2-AE9538F82682}" type="presParOf" srcId="{40339CE9-A3EF-4118-8313-A1A042ABC96D}" destId="{72695B53-FAB0-4538-9F0A-CE9D46304215}" srcOrd="0" destOrd="0" presId="urn:microsoft.com/office/officeart/2005/8/layout/hierarchy3"/>
    <dgm:cxn modelId="{5B3578EF-B73F-4ADA-BBEC-B6DD2516E2BF}" type="presParOf" srcId="{40339CE9-A3EF-4118-8313-A1A042ABC96D}" destId="{5C44DE55-1F37-43A4-92F4-E11BF8672285}" srcOrd="1" destOrd="0" presId="urn:microsoft.com/office/officeart/2005/8/layout/hierarchy3"/>
    <dgm:cxn modelId="{FEFD5D51-EF3E-4F9F-ADFD-2ECD0C0531E6}" type="presParOf" srcId="{40339CE9-A3EF-4118-8313-A1A042ABC96D}" destId="{F1A9D310-767A-49E6-8CBB-0C6F8D3D591D}" srcOrd="2" destOrd="0" presId="urn:microsoft.com/office/officeart/2005/8/layout/hierarchy3"/>
    <dgm:cxn modelId="{9A5B6D48-43DB-474D-9B9A-F69F3A378D11}" type="presParOf" srcId="{40339CE9-A3EF-4118-8313-A1A042ABC96D}" destId="{07C707A1-5DB9-4C0F-BE2E-2A857A8563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C7850-0490-4AFF-A9AC-E4D6E420FE5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835679E-13F3-46DA-B90F-FFAF9031E757}">
      <dgm:prSet phldrT="[Texto]"/>
      <dgm:spPr/>
      <dgm:t>
        <a:bodyPr/>
        <a:lstStyle/>
        <a:p>
          <a:r>
            <a:rPr lang="pt-BR" dirty="0" err="1"/>
            <a:t>CRG</a:t>
          </a:r>
          <a:endParaRPr lang="pt-BR" dirty="0"/>
        </a:p>
      </dgm:t>
    </dgm:pt>
    <dgm:pt modelId="{9ACB7AF3-C036-4937-84D1-C2D1FE5A9739}" type="parTrans" cxnId="{3A8C5F93-D783-4F5E-9853-36C324C3B575}">
      <dgm:prSet/>
      <dgm:spPr/>
      <dgm:t>
        <a:bodyPr/>
        <a:lstStyle/>
        <a:p>
          <a:endParaRPr lang="pt-BR"/>
        </a:p>
      </dgm:t>
    </dgm:pt>
    <dgm:pt modelId="{EC8E2DAB-4F56-423B-9FEE-1B49A6001833}" type="sibTrans" cxnId="{3A8C5F93-D783-4F5E-9853-36C324C3B575}">
      <dgm:prSet/>
      <dgm:spPr/>
      <dgm:t>
        <a:bodyPr/>
        <a:lstStyle/>
        <a:p>
          <a:endParaRPr lang="pt-BR"/>
        </a:p>
      </dgm:t>
    </dgm:pt>
    <dgm:pt modelId="{18BBDFB0-B73A-4E2A-8C6B-AAFFF1581BEC}">
      <dgm:prSet phldrT="[Texto]"/>
      <dgm:spPr/>
      <dgm:t>
        <a:bodyPr/>
        <a:lstStyle/>
        <a:p>
          <a:r>
            <a:rPr lang="pt-BR" dirty="0"/>
            <a:t>Seccionais</a:t>
          </a:r>
        </a:p>
      </dgm:t>
    </dgm:pt>
    <dgm:pt modelId="{C3151623-199C-48B2-B317-4FEC330D41FE}" type="parTrans" cxnId="{3D20A3A0-AB6C-431A-BEF0-CFE9724157D9}">
      <dgm:prSet/>
      <dgm:spPr/>
      <dgm:t>
        <a:bodyPr/>
        <a:lstStyle/>
        <a:p>
          <a:endParaRPr lang="pt-BR"/>
        </a:p>
      </dgm:t>
    </dgm:pt>
    <dgm:pt modelId="{D1DCA4DF-C282-4C53-9606-0A13C1F7A434}" type="sibTrans" cxnId="{3D20A3A0-AB6C-431A-BEF0-CFE9724157D9}">
      <dgm:prSet/>
      <dgm:spPr/>
      <dgm:t>
        <a:bodyPr/>
        <a:lstStyle/>
        <a:p>
          <a:endParaRPr lang="pt-BR"/>
        </a:p>
      </dgm:t>
    </dgm:pt>
    <dgm:pt modelId="{B2548F22-F055-403A-8C1C-5E707CE14E22}">
      <dgm:prSet phldrT="[Texto]"/>
      <dgm:spPr/>
      <dgm:t>
        <a:bodyPr/>
        <a:lstStyle/>
        <a:p>
          <a:r>
            <a:rPr lang="pt-BR" dirty="0"/>
            <a:t>Resultado/efetividade</a:t>
          </a:r>
        </a:p>
      </dgm:t>
    </dgm:pt>
    <dgm:pt modelId="{B187FC31-457B-4EDA-97EC-4D0AB2F2FE27}" type="parTrans" cxnId="{2BA420E4-5408-4CAE-81CF-CF3112DA4D1F}">
      <dgm:prSet/>
      <dgm:spPr/>
      <dgm:t>
        <a:bodyPr/>
        <a:lstStyle/>
        <a:p>
          <a:endParaRPr lang="pt-BR"/>
        </a:p>
      </dgm:t>
    </dgm:pt>
    <dgm:pt modelId="{BDB4FE61-5DD3-4FD3-BF50-5EE7172CB192}" type="sibTrans" cxnId="{2BA420E4-5408-4CAE-81CF-CF3112DA4D1F}">
      <dgm:prSet/>
      <dgm:spPr/>
      <dgm:t>
        <a:bodyPr/>
        <a:lstStyle/>
        <a:p>
          <a:endParaRPr lang="pt-BR"/>
        </a:p>
      </dgm:t>
    </dgm:pt>
    <dgm:pt modelId="{5B3E3D1E-96B7-48C0-8B5E-088F4160ED87}" type="pres">
      <dgm:prSet presAssocID="{8A8C7850-0490-4AFF-A9AC-E4D6E420FE5C}" presName="Name0" presStyleCnt="0">
        <dgm:presLayoutVars>
          <dgm:dir/>
          <dgm:resizeHandles val="exact"/>
        </dgm:presLayoutVars>
      </dgm:prSet>
      <dgm:spPr/>
    </dgm:pt>
    <dgm:pt modelId="{7B814C65-4820-4A1C-BEA3-92E4C6EE1CD3}" type="pres">
      <dgm:prSet presAssocID="{8A8C7850-0490-4AFF-A9AC-E4D6E420FE5C}" presName="vNodes" presStyleCnt="0"/>
      <dgm:spPr/>
    </dgm:pt>
    <dgm:pt modelId="{99E5AB4D-A7FE-4B79-9ECC-57F1BDEB21DD}" type="pres">
      <dgm:prSet presAssocID="{1835679E-13F3-46DA-B90F-FFAF9031E757}" presName="node" presStyleLbl="node1" presStyleIdx="0" presStyleCnt="3">
        <dgm:presLayoutVars>
          <dgm:bulletEnabled val="1"/>
        </dgm:presLayoutVars>
      </dgm:prSet>
      <dgm:spPr/>
    </dgm:pt>
    <dgm:pt modelId="{064C30FE-A668-47FC-AA10-949872D99963}" type="pres">
      <dgm:prSet presAssocID="{EC8E2DAB-4F56-423B-9FEE-1B49A6001833}" presName="spacerT" presStyleCnt="0"/>
      <dgm:spPr/>
    </dgm:pt>
    <dgm:pt modelId="{B396D64F-0B3E-4FEC-BC0D-B15DFD11A11F}" type="pres">
      <dgm:prSet presAssocID="{EC8E2DAB-4F56-423B-9FEE-1B49A6001833}" presName="sibTrans" presStyleLbl="sibTrans2D1" presStyleIdx="0" presStyleCnt="2"/>
      <dgm:spPr/>
    </dgm:pt>
    <dgm:pt modelId="{FAD5E32C-5A4F-46F2-A631-A234FF1143B4}" type="pres">
      <dgm:prSet presAssocID="{EC8E2DAB-4F56-423B-9FEE-1B49A6001833}" presName="spacerB" presStyleCnt="0"/>
      <dgm:spPr/>
    </dgm:pt>
    <dgm:pt modelId="{50B3009C-A13C-463B-9F77-8CD34ECFC3B5}" type="pres">
      <dgm:prSet presAssocID="{18BBDFB0-B73A-4E2A-8C6B-AAFFF1581BEC}" presName="node" presStyleLbl="node1" presStyleIdx="1" presStyleCnt="3">
        <dgm:presLayoutVars>
          <dgm:bulletEnabled val="1"/>
        </dgm:presLayoutVars>
      </dgm:prSet>
      <dgm:spPr/>
    </dgm:pt>
    <dgm:pt modelId="{E4C8270A-E32E-4ECA-8747-EE47D256F02D}" type="pres">
      <dgm:prSet presAssocID="{8A8C7850-0490-4AFF-A9AC-E4D6E420FE5C}" presName="sibTransLast" presStyleLbl="sibTrans2D1" presStyleIdx="1" presStyleCnt="2"/>
      <dgm:spPr/>
    </dgm:pt>
    <dgm:pt modelId="{E196F79A-B97A-4E72-98DB-43EB4BC17DB7}" type="pres">
      <dgm:prSet presAssocID="{8A8C7850-0490-4AFF-A9AC-E4D6E420FE5C}" presName="connectorText" presStyleLbl="sibTrans2D1" presStyleIdx="1" presStyleCnt="2"/>
      <dgm:spPr/>
    </dgm:pt>
    <dgm:pt modelId="{8276E634-C20C-433A-8FC7-33980A36D200}" type="pres">
      <dgm:prSet presAssocID="{8A8C7850-0490-4AFF-A9AC-E4D6E420FE5C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50225908-CB1D-415A-BEF7-57BB46444B9C}" type="presOf" srcId="{18BBDFB0-B73A-4E2A-8C6B-AAFFF1581BEC}" destId="{50B3009C-A13C-463B-9F77-8CD34ECFC3B5}" srcOrd="0" destOrd="0" presId="urn:microsoft.com/office/officeart/2005/8/layout/equation2"/>
    <dgm:cxn modelId="{1AB1250B-2E96-4E38-89DE-ABECA0F11887}" type="presOf" srcId="{D1DCA4DF-C282-4C53-9606-0A13C1F7A434}" destId="{E4C8270A-E32E-4ECA-8747-EE47D256F02D}" srcOrd="0" destOrd="0" presId="urn:microsoft.com/office/officeart/2005/8/layout/equation2"/>
    <dgm:cxn modelId="{850DDE2F-89B5-453A-A609-AB3D36948187}" type="presOf" srcId="{B2548F22-F055-403A-8C1C-5E707CE14E22}" destId="{8276E634-C20C-433A-8FC7-33980A36D200}" srcOrd="0" destOrd="0" presId="urn:microsoft.com/office/officeart/2005/8/layout/equation2"/>
    <dgm:cxn modelId="{86F35F32-8523-4F9F-81F9-65F18F11169E}" type="presOf" srcId="{D1DCA4DF-C282-4C53-9606-0A13C1F7A434}" destId="{E196F79A-B97A-4E72-98DB-43EB4BC17DB7}" srcOrd="1" destOrd="0" presId="urn:microsoft.com/office/officeart/2005/8/layout/equation2"/>
    <dgm:cxn modelId="{3905AD38-47CF-44DA-9BD2-24FC598EE218}" type="presOf" srcId="{1835679E-13F3-46DA-B90F-FFAF9031E757}" destId="{99E5AB4D-A7FE-4B79-9ECC-57F1BDEB21DD}" srcOrd="0" destOrd="0" presId="urn:microsoft.com/office/officeart/2005/8/layout/equation2"/>
    <dgm:cxn modelId="{3A8C5F93-D783-4F5E-9853-36C324C3B575}" srcId="{8A8C7850-0490-4AFF-A9AC-E4D6E420FE5C}" destId="{1835679E-13F3-46DA-B90F-FFAF9031E757}" srcOrd="0" destOrd="0" parTransId="{9ACB7AF3-C036-4937-84D1-C2D1FE5A9739}" sibTransId="{EC8E2DAB-4F56-423B-9FEE-1B49A6001833}"/>
    <dgm:cxn modelId="{3D20A3A0-AB6C-431A-BEF0-CFE9724157D9}" srcId="{8A8C7850-0490-4AFF-A9AC-E4D6E420FE5C}" destId="{18BBDFB0-B73A-4E2A-8C6B-AAFFF1581BEC}" srcOrd="1" destOrd="0" parTransId="{C3151623-199C-48B2-B317-4FEC330D41FE}" sibTransId="{D1DCA4DF-C282-4C53-9606-0A13C1F7A434}"/>
    <dgm:cxn modelId="{3B9667D0-405E-47CB-8CF9-B0BDC35F75B9}" type="presOf" srcId="{EC8E2DAB-4F56-423B-9FEE-1B49A6001833}" destId="{B396D64F-0B3E-4FEC-BC0D-B15DFD11A11F}" srcOrd="0" destOrd="0" presId="urn:microsoft.com/office/officeart/2005/8/layout/equation2"/>
    <dgm:cxn modelId="{CE3BC8D5-C902-4C8E-A934-D405C2A5E324}" type="presOf" srcId="{8A8C7850-0490-4AFF-A9AC-E4D6E420FE5C}" destId="{5B3E3D1E-96B7-48C0-8B5E-088F4160ED87}" srcOrd="0" destOrd="0" presId="urn:microsoft.com/office/officeart/2005/8/layout/equation2"/>
    <dgm:cxn modelId="{2BA420E4-5408-4CAE-81CF-CF3112DA4D1F}" srcId="{8A8C7850-0490-4AFF-A9AC-E4D6E420FE5C}" destId="{B2548F22-F055-403A-8C1C-5E707CE14E22}" srcOrd="2" destOrd="0" parTransId="{B187FC31-457B-4EDA-97EC-4D0AB2F2FE27}" sibTransId="{BDB4FE61-5DD3-4FD3-BF50-5EE7172CB192}"/>
    <dgm:cxn modelId="{EA9E944A-6232-4029-89EF-61F8594BAFDA}" type="presParOf" srcId="{5B3E3D1E-96B7-48C0-8B5E-088F4160ED87}" destId="{7B814C65-4820-4A1C-BEA3-92E4C6EE1CD3}" srcOrd="0" destOrd="0" presId="urn:microsoft.com/office/officeart/2005/8/layout/equation2"/>
    <dgm:cxn modelId="{06B4631B-77F6-466F-A386-AA628593EA22}" type="presParOf" srcId="{7B814C65-4820-4A1C-BEA3-92E4C6EE1CD3}" destId="{99E5AB4D-A7FE-4B79-9ECC-57F1BDEB21DD}" srcOrd="0" destOrd="0" presId="urn:microsoft.com/office/officeart/2005/8/layout/equation2"/>
    <dgm:cxn modelId="{C1B5EEDD-959F-4B1A-857C-74915883E7DB}" type="presParOf" srcId="{7B814C65-4820-4A1C-BEA3-92E4C6EE1CD3}" destId="{064C30FE-A668-47FC-AA10-949872D99963}" srcOrd="1" destOrd="0" presId="urn:microsoft.com/office/officeart/2005/8/layout/equation2"/>
    <dgm:cxn modelId="{4F343C61-980D-4D1F-99F9-2DADF99E769B}" type="presParOf" srcId="{7B814C65-4820-4A1C-BEA3-92E4C6EE1CD3}" destId="{B396D64F-0B3E-4FEC-BC0D-B15DFD11A11F}" srcOrd="2" destOrd="0" presId="urn:microsoft.com/office/officeart/2005/8/layout/equation2"/>
    <dgm:cxn modelId="{48458D57-24A6-4F2A-A46C-5D0BCA77F803}" type="presParOf" srcId="{7B814C65-4820-4A1C-BEA3-92E4C6EE1CD3}" destId="{FAD5E32C-5A4F-46F2-A631-A234FF1143B4}" srcOrd="3" destOrd="0" presId="urn:microsoft.com/office/officeart/2005/8/layout/equation2"/>
    <dgm:cxn modelId="{25876BA4-1346-4A74-AEAA-4C293998FD8D}" type="presParOf" srcId="{7B814C65-4820-4A1C-BEA3-92E4C6EE1CD3}" destId="{50B3009C-A13C-463B-9F77-8CD34ECFC3B5}" srcOrd="4" destOrd="0" presId="urn:microsoft.com/office/officeart/2005/8/layout/equation2"/>
    <dgm:cxn modelId="{03B0401C-058A-4D17-AF1A-B59691A5DF65}" type="presParOf" srcId="{5B3E3D1E-96B7-48C0-8B5E-088F4160ED87}" destId="{E4C8270A-E32E-4ECA-8747-EE47D256F02D}" srcOrd="1" destOrd="0" presId="urn:microsoft.com/office/officeart/2005/8/layout/equation2"/>
    <dgm:cxn modelId="{2AE64584-F344-435A-9E77-48AD6FC6723B}" type="presParOf" srcId="{E4C8270A-E32E-4ECA-8747-EE47D256F02D}" destId="{E196F79A-B97A-4E72-98DB-43EB4BC17DB7}" srcOrd="0" destOrd="0" presId="urn:microsoft.com/office/officeart/2005/8/layout/equation2"/>
    <dgm:cxn modelId="{6CFFB35A-A0ED-4736-8A98-9FC319488D02}" type="presParOf" srcId="{5B3E3D1E-96B7-48C0-8B5E-088F4160ED87}" destId="{8276E634-C20C-433A-8FC7-33980A36D20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66C36-C050-468A-B118-35BD116AEC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FA5148-7F1B-421B-8A28-224B21EFD035}">
      <dgm:prSet phldrT="[Texto]"/>
      <dgm:spPr/>
      <dgm:t>
        <a:bodyPr/>
        <a:lstStyle/>
        <a:p>
          <a:r>
            <a:rPr lang="pt-BR" dirty="0"/>
            <a:t>Obrigado</a:t>
          </a:r>
        </a:p>
        <a:p>
          <a:r>
            <a:rPr lang="pt-BR" dirty="0"/>
            <a:t>Gilberto Waller Júnior</a:t>
          </a:r>
        </a:p>
        <a:p>
          <a:r>
            <a:rPr lang="pt-BR" dirty="0"/>
            <a:t>61 999515662</a:t>
          </a:r>
        </a:p>
        <a:p>
          <a:r>
            <a:rPr lang="pt-BR" dirty="0"/>
            <a:t>gilberto.waller-junior@cgu.gov.br</a:t>
          </a:r>
        </a:p>
      </dgm:t>
    </dgm:pt>
    <dgm:pt modelId="{567641A4-B896-47D0-9196-567596B77393}" type="parTrans" cxnId="{BED3DFF7-08DC-4D58-829D-18CC8DF64AC8}">
      <dgm:prSet/>
      <dgm:spPr/>
      <dgm:t>
        <a:bodyPr/>
        <a:lstStyle/>
        <a:p>
          <a:endParaRPr lang="pt-BR"/>
        </a:p>
      </dgm:t>
    </dgm:pt>
    <dgm:pt modelId="{4A36C1AC-17CC-418F-AD31-602CDA135856}" type="sibTrans" cxnId="{BED3DFF7-08DC-4D58-829D-18CC8DF64AC8}">
      <dgm:prSet/>
      <dgm:spPr/>
      <dgm:t>
        <a:bodyPr/>
        <a:lstStyle/>
        <a:p>
          <a:endParaRPr lang="pt-BR"/>
        </a:p>
      </dgm:t>
    </dgm:pt>
    <dgm:pt modelId="{7908F2C4-1EF0-49F9-AAE1-0A8AB01AE7A4}" type="pres">
      <dgm:prSet presAssocID="{EEE66C36-C050-468A-B118-35BD116AEC2E}" presName="diagram" presStyleCnt="0">
        <dgm:presLayoutVars>
          <dgm:dir/>
          <dgm:resizeHandles val="exact"/>
        </dgm:presLayoutVars>
      </dgm:prSet>
      <dgm:spPr/>
    </dgm:pt>
    <dgm:pt modelId="{0122900C-8224-450E-8EEC-3C6BC58F0527}" type="pres">
      <dgm:prSet presAssocID="{3AFA5148-7F1B-421B-8A28-224B21EFD035}" presName="node" presStyleLbl="node1" presStyleIdx="0" presStyleCnt="1">
        <dgm:presLayoutVars>
          <dgm:bulletEnabled val="1"/>
        </dgm:presLayoutVars>
      </dgm:prSet>
      <dgm:spPr/>
    </dgm:pt>
  </dgm:ptLst>
  <dgm:cxnLst>
    <dgm:cxn modelId="{6E0A0E5C-4867-4CCA-BF5F-0DED575CD77A}" type="presOf" srcId="{EEE66C36-C050-468A-B118-35BD116AEC2E}" destId="{7908F2C4-1EF0-49F9-AAE1-0A8AB01AE7A4}" srcOrd="0" destOrd="0" presId="urn:microsoft.com/office/officeart/2005/8/layout/default"/>
    <dgm:cxn modelId="{A65917F7-CA26-4FAC-935C-8CFD071340AF}" type="presOf" srcId="{3AFA5148-7F1B-421B-8A28-224B21EFD035}" destId="{0122900C-8224-450E-8EEC-3C6BC58F0527}" srcOrd="0" destOrd="0" presId="urn:microsoft.com/office/officeart/2005/8/layout/default"/>
    <dgm:cxn modelId="{BED3DFF7-08DC-4D58-829D-18CC8DF64AC8}" srcId="{EEE66C36-C050-468A-B118-35BD116AEC2E}" destId="{3AFA5148-7F1B-421B-8A28-224B21EFD035}" srcOrd="0" destOrd="0" parTransId="{567641A4-B896-47D0-9196-567596B77393}" sibTransId="{4A36C1AC-17CC-418F-AD31-602CDA135856}"/>
    <dgm:cxn modelId="{92C7E28F-4B59-48B5-9DA2-4836B151F149}" type="presParOf" srcId="{7908F2C4-1EF0-49F9-AAE1-0A8AB01AE7A4}" destId="{0122900C-8224-450E-8EEC-3C6BC58F05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1BE1D-A5FB-4BF4-82D1-069CFA89DFE3}">
      <dsp:nvSpPr>
        <dsp:cNvPr id="0" name=""/>
        <dsp:cNvSpPr/>
      </dsp:nvSpPr>
      <dsp:spPr>
        <a:xfrm>
          <a:off x="2462026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Setorial</a:t>
          </a:r>
        </a:p>
      </dsp:txBody>
      <dsp:txXfrm>
        <a:off x="2498420" y="37572"/>
        <a:ext cx="2412344" cy="1169778"/>
      </dsp:txXfrm>
    </dsp:sp>
    <dsp:sp modelId="{DAF65EF5-9B93-4F6B-A0E4-47D526D74193}">
      <dsp:nvSpPr>
        <dsp:cNvPr id="0" name=""/>
        <dsp:cNvSpPr/>
      </dsp:nvSpPr>
      <dsp:spPr>
        <a:xfrm>
          <a:off x="2710539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18B8A-CDCB-417C-B115-0F46C5D6386F}">
      <dsp:nvSpPr>
        <dsp:cNvPr id="0" name=""/>
        <dsp:cNvSpPr/>
      </dsp:nvSpPr>
      <dsp:spPr>
        <a:xfrm>
          <a:off x="2959052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Seccional</a:t>
          </a:r>
        </a:p>
      </dsp:txBody>
      <dsp:txXfrm>
        <a:off x="2995446" y="1590779"/>
        <a:ext cx="1915317" cy="1169778"/>
      </dsp:txXfrm>
    </dsp:sp>
    <dsp:sp modelId="{3D53EB0A-2BD5-4D3A-874E-CADE71137547}">
      <dsp:nvSpPr>
        <dsp:cNvPr id="0" name=""/>
        <dsp:cNvSpPr/>
      </dsp:nvSpPr>
      <dsp:spPr>
        <a:xfrm>
          <a:off x="2710539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069DF-94E6-4D02-AD2F-E724DBD0F639}">
      <dsp:nvSpPr>
        <dsp:cNvPr id="0" name=""/>
        <dsp:cNvSpPr/>
      </dsp:nvSpPr>
      <dsp:spPr>
        <a:xfrm>
          <a:off x="2959052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Processos</a:t>
          </a:r>
        </a:p>
      </dsp:txBody>
      <dsp:txXfrm>
        <a:off x="2995446" y="3143987"/>
        <a:ext cx="1915317" cy="1169778"/>
      </dsp:txXfrm>
    </dsp:sp>
    <dsp:sp modelId="{B79FC122-0B95-4B86-B66E-E4AFCA812F3F}">
      <dsp:nvSpPr>
        <dsp:cNvPr id="0" name=""/>
        <dsp:cNvSpPr/>
      </dsp:nvSpPr>
      <dsp:spPr>
        <a:xfrm>
          <a:off x="5568441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meios</a:t>
          </a:r>
        </a:p>
      </dsp:txBody>
      <dsp:txXfrm>
        <a:off x="5604835" y="37572"/>
        <a:ext cx="2412344" cy="1169778"/>
      </dsp:txXfrm>
    </dsp:sp>
    <dsp:sp modelId="{72695B53-FAB0-4538-9F0A-CE9D46304215}">
      <dsp:nvSpPr>
        <dsp:cNvPr id="0" name=""/>
        <dsp:cNvSpPr/>
      </dsp:nvSpPr>
      <dsp:spPr>
        <a:xfrm>
          <a:off x="5816954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4DE55-1F37-43A4-92F4-E11BF8672285}">
      <dsp:nvSpPr>
        <dsp:cNvPr id="0" name=""/>
        <dsp:cNvSpPr/>
      </dsp:nvSpPr>
      <dsp:spPr>
        <a:xfrm>
          <a:off x="6065467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Inspeção</a:t>
          </a:r>
        </a:p>
      </dsp:txBody>
      <dsp:txXfrm>
        <a:off x="6101861" y="1590779"/>
        <a:ext cx="1915317" cy="1169778"/>
      </dsp:txXfrm>
    </dsp:sp>
    <dsp:sp modelId="{F1A9D310-767A-49E6-8CBB-0C6F8D3D591D}">
      <dsp:nvSpPr>
        <dsp:cNvPr id="0" name=""/>
        <dsp:cNvSpPr/>
      </dsp:nvSpPr>
      <dsp:spPr>
        <a:xfrm>
          <a:off x="5816954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707A1-5DB9-4C0F-BE2E-2A857A856302}">
      <dsp:nvSpPr>
        <dsp:cNvPr id="0" name=""/>
        <dsp:cNvSpPr/>
      </dsp:nvSpPr>
      <dsp:spPr>
        <a:xfrm>
          <a:off x="6065467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Visita Técnica</a:t>
          </a:r>
        </a:p>
      </dsp:txBody>
      <dsp:txXfrm>
        <a:off x="6101861" y="3143987"/>
        <a:ext cx="1915317" cy="1169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AB4D-A7FE-4B79-9ECC-57F1BDEB21DD}">
      <dsp:nvSpPr>
        <dsp:cNvPr id="0" name=""/>
        <dsp:cNvSpPr/>
      </dsp:nvSpPr>
      <dsp:spPr>
        <a:xfrm>
          <a:off x="2401951" y="147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CRG</a:t>
          </a:r>
          <a:endParaRPr lang="pt-BR" sz="2000" kern="1200" dirty="0"/>
        </a:p>
      </dsp:txBody>
      <dsp:txXfrm>
        <a:off x="2634301" y="232497"/>
        <a:ext cx="1121882" cy="1121882"/>
      </dsp:txXfrm>
    </dsp:sp>
    <dsp:sp modelId="{B396D64F-0B3E-4FEC-BC0D-B15DFD11A11F}">
      <dsp:nvSpPr>
        <dsp:cNvPr id="0" name=""/>
        <dsp:cNvSpPr/>
      </dsp:nvSpPr>
      <dsp:spPr>
        <a:xfrm>
          <a:off x="2735134" y="1715560"/>
          <a:ext cx="920217" cy="9202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2857109" y="2067451"/>
        <a:ext cx="676267" cy="216435"/>
      </dsp:txXfrm>
    </dsp:sp>
    <dsp:sp modelId="{50B3009C-A13C-463B-9F77-8CD34ECFC3B5}">
      <dsp:nvSpPr>
        <dsp:cNvPr id="0" name=""/>
        <dsp:cNvSpPr/>
      </dsp:nvSpPr>
      <dsp:spPr>
        <a:xfrm>
          <a:off x="2401951" y="2764608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Seccionais</a:t>
          </a:r>
        </a:p>
      </dsp:txBody>
      <dsp:txXfrm>
        <a:off x="2634301" y="2996958"/>
        <a:ext cx="1121882" cy="1121882"/>
      </dsp:txXfrm>
    </dsp:sp>
    <dsp:sp modelId="{E4C8270A-E32E-4ECA-8747-EE47D256F02D}">
      <dsp:nvSpPr>
        <dsp:cNvPr id="0" name=""/>
        <dsp:cNvSpPr/>
      </dsp:nvSpPr>
      <dsp:spPr>
        <a:xfrm>
          <a:off x="4226521" y="1880564"/>
          <a:ext cx="504533" cy="59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4226521" y="1998606"/>
        <a:ext cx="353173" cy="354124"/>
      </dsp:txXfrm>
    </dsp:sp>
    <dsp:sp modelId="{8276E634-C20C-433A-8FC7-33980A36D200}">
      <dsp:nvSpPr>
        <dsp:cNvPr id="0" name=""/>
        <dsp:cNvSpPr/>
      </dsp:nvSpPr>
      <dsp:spPr>
        <a:xfrm>
          <a:off x="4940483" y="589086"/>
          <a:ext cx="3173164" cy="317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Resultado/efetividade</a:t>
          </a:r>
        </a:p>
      </dsp:txBody>
      <dsp:txXfrm>
        <a:off x="5405182" y="1053785"/>
        <a:ext cx="2243766" cy="2243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2900C-8224-450E-8EEC-3C6BC58F0527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Obrigado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Gilberto Waller Júnior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61 999515662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gilberto.waller-junior@cgu.gov.br</a:t>
          </a:r>
        </a:p>
      </dsp:txBody>
      <dsp:txXfrm>
        <a:off x="1632793" y="665"/>
        <a:ext cx="7250013" cy="435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01607-A3F2-43C3-8C14-C8636EB73FE8}" type="datetimeFigureOut">
              <a:rPr lang="pt-BR"/>
              <a:t>22/09/2020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0A87D-7620-403C-9C1D-3E4931247B5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6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A87D-7620-403C-9C1D-3E4931247B57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2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F75C8-CA6A-4EA1-90AB-1CD007686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EA6C02-510A-41A8-8A6C-30C2CBEA0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F2EDDE-1D53-48DB-AAEC-DEDE2E6F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A8BA12-347D-4E83-8FB6-1949EF23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1C679-D5C9-46C2-9055-083F8BF2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4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AC5A8-C9AD-4412-BDF1-A4331C8E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2CC6F2-410A-4EB1-A583-E97FB5B69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C94B8C-C760-48A4-8C2F-3E3292BC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6EBF78-6EBD-4E60-B4EA-5BD19CAB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034A88-3E06-4E05-B5F1-4B9ADC08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16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908B7D-9E0A-490E-9B5A-9E2D1D14B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5F97A0-DBAC-4602-9D7E-919D8A9B3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91596-6E18-4453-B9F7-F380CAD7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26B9E8-0E5E-4830-B2C7-F299AA91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85B841-6DCE-4968-9D9E-005D476E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21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60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97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08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92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27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63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050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61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C9FE9-F6C9-4D18-B4F6-DDD6A85F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990722-E53B-401D-81BD-1590521F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7177A1-A467-4B75-80CD-338D2C5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F892D5-78EF-4433-8AC2-DC56A6CB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10DBB5-E356-4CCB-A68C-6D5352EE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1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28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318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00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5C2A8-C730-4CE1-9C22-DB13B823E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EBE4BD-3D8D-47F6-85DF-23099A3DE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F9044A-ADDC-440E-B31B-6FE0EA83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DFB7-5758-4D02-91A5-F8057303B46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08A4C3-DACB-41F7-8EA7-DD761D6A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4AC1B9-C290-4DD2-885B-F9E9557D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AF74-802E-4C0B-A9AB-0946EB7F7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22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B3652-871E-422F-8328-76DE3301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DE8163-3E8B-433A-A28E-B1FABC52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68FE1C-AABC-4A3C-817B-9113BA8A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D221B2-EBBC-4242-9072-72DA6E4F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0AA6BF-48F2-4731-B1B2-299D313B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59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D91A6-B4F7-4CB0-938D-51F16D23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E0129C-D9C8-41F5-9E7F-2B58778B6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3F0DC0-2A78-4B89-B111-3DC56CBAB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9F4848-092A-4DF5-A654-76E21FBA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A6DBEE-6089-4906-A08B-74D6CB8B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1F1C2-EC51-4EA5-8F72-51B8BF51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83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6B25-227D-479A-80BD-2727D967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42681F-587F-4341-84E0-9B3F1015A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722509-EAEC-499F-99C4-AFBD30C8C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2B4048-C82E-4AB4-9227-E6D14E043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8A1747-F43E-43FC-9672-65E90902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BF3B8-08D0-415B-9EE1-1ECF42C9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60D318-2ED2-4792-9918-951C5F35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61AE961-468C-4E04-BA1A-427A8745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16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F5BBF-C8A2-4EF2-963D-8414084B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781946-E1B1-454B-9B39-6ADA0EBA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7CCEB3-9127-4659-A96C-4B233452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D0A1BF-4D5B-480A-BD6E-2E6420F8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93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3C2AE1-F4C6-40CA-8292-7EEB0284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3A21EA-C515-4CDA-9AFD-39F221A9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60E7EC-BAD9-4C4C-B3B3-9ED851C3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82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AD976-F164-4C79-95BF-D91050FB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1EBE3-C275-42E4-A48C-75144F0CD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88BE2D-671A-4DD1-95BD-B6669FAE3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91FEF1-D7D3-4CE3-9301-A1BC6268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BA60EA-AD8A-4822-9D87-1D227F6E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5D9B06-F5D8-4D09-8316-A524F48E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6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576A-C0F5-4FF7-80E6-754D4CFD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088CA9-9A9A-47DD-9B03-19544F8D9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D0A6B7-CFD3-47B6-B139-DF43EDF25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02CD34-FEF7-402D-B680-87FE009B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F06682-1857-472A-A90D-FAC69FC6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4EEBB9-8ECD-4B19-8311-1155FBAE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7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33C3A84-F59A-4850-90F0-D591B1AF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B7BF56-6232-452A-9C2F-A8AA0A6D0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0F40B4-8538-436E-B4FE-5623F15A9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3BA-B3AA-4188-BB12-26677EAEF63F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66D1F6-384E-4F23-A497-BD80CBB40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6CB32E-70A4-4749-AD5C-7EDF94251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AC9F-EA52-4931-A065-EC2F5D983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8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6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40.png"/><Relationship Id="rId5" Type="http://schemas.openxmlformats.org/officeDocument/2006/relationships/image" Target="../media/image14.png"/><Relationship Id="rId10" Type="http://schemas.openxmlformats.org/officeDocument/2006/relationships/slide" Target="slide13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mailto:crg.copis@cgu.gov.br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aud.cgu.gov.br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hyperlink" Target="https://corregedorias.gov.br/acoes-e-programas/siscor/maturidade/CRG_MM_REFERENCIAL_TECNICO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rregedorias.gov.br/acoes-e-programas/siscor/maturidade/CRG_MM_PLANILHA_DIAGNOSTICO.xlsm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s://corregedorias.gov.br/acoes-e-programas/siscor/maturidade/crg_mm_guia_avaliacao.pdf" TargetMode="Externa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cetera.com.mx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4B4603BF-C41A-452C-BE3F-97095ADAFA7F}"/>
              </a:ext>
            </a:extLst>
          </p:cNvPr>
          <p:cNvSpPr txBox="1">
            <a:spLocks/>
          </p:cNvSpPr>
          <p:nvPr/>
        </p:nvSpPr>
        <p:spPr>
          <a:xfrm>
            <a:off x="1451525" y="1730492"/>
            <a:ext cx="9061592" cy="36001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</a:rPr>
              <a:t>Modelo de capacidade correcional</a:t>
            </a:r>
            <a:endParaRPr lang="pt-BR" sz="4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CRG</a:t>
            </a:r>
            <a:r>
              <a:rPr kumimoji="0" lang="pt-BR" sz="4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-MM</a:t>
            </a:r>
          </a:p>
          <a:p>
            <a:pPr algn="ctr">
              <a:defRPr/>
            </a:pPr>
            <a:r>
              <a:rPr lang="pt-BR" sz="2800" b="1" cap="all" dirty="0">
                <a:latin typeface="Calibri Light" panose="020F0302020204030204"/>
                <a:cs typeface="Calibri Light"/>
              </a:rPr>
              <a:t>22/09/2020</a:t>
            </a:r>
          </a:p>
        </p:txBody>
      </p:sp>
    </p:spTree>
    <p:extLst>
      <p:ext uri="{BB962C8B-B14F-4D97-AF65-F5344CB8AC3E}">
        <p14:creationId xmlns:p14="http://schemas.microsoft.com/office/powerpoint/2010/main" val="144689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86E32B5-7075-4423-9595-FE65E34F7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081" y="-1360549"/>
            <a:ext cx="12515557" cy="82185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D79320-649B-4ACF-BB69-A24E6FA4CCC0}"/>
              </a:ext>
            </a:extLst>
          </p:cNvPr>
          <p:cNvSpPr txBox="1"/>
          <p:nvPr/>
        </p:nvSpPr>
        <p:spPr>
          <a:xfrm>
            <a:off x="2633083" y="980477"/>
            <a:ext cx="6996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</a:rPr>
              <a:t>O Modelo de Maturidade Correcional (</a:t>
            </a:r>
            <a:r>
              <a:rPr lang="pt-BR" sz="2600" dirty="0" err="1">
                <a:solidFill>
                  <a:schemeClr val="bg1"/>
                </a:solidFill>
              </a:rPr>
              <a:t>CRG</a:t>
            </a:r>
            <a:r>
              <a:rPr lang="pt-BR" sz="2600" dirty="0">
                <a:solidFill>
                  <a:schemeClr val="bg1"/>
                </a:solidFill>
              </a:rPr>
              <a:t>-MM)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42526F-792F-4A18-BF6A-6C1447DA02E7}"/>
              </a:ext>
            </a:extLst>
          </p:cNvPr>
          <p:cNvSpPr txBox="1"/>
          <p:nvPr/>
        </p:nvSpPr>
        <p:spPr>
          <a:xfrm>
            <a:off x="3462848" y="4892637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</a:rPr>
              <a:t>e o estabelecimento de estratégias e metas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D62D1C-945A-49BB-94DB-CE8656641898}"/>
              </a:ext>
            </a:extLst>
          </p:cNvPr>
          <p:cNvSpPr txBox="1"/>
          <p:nvPr/>
        </p:nvSpPr>
        <p:spPr>
          <a:xfrm>
            <a:off x="2736468" y="5350107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</a:rPr>
              <a:t>para o alcance do nível de maturidade almejado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590615-B7B9-4ED6-861B-94E29E55D831}"/>
              </a:ext>
            </a:extLst>
          </p:cNvPr>
          <p:cNvSpPr txBox="1"/>
          <p:nvPr/>
        </p:nvSpPr>
        <p:spPr>
          <a:xfrm>
            <a:off x="1709380" y="1441366"/>
            <a:ext cx="6996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</a:rPr>
              <a:t>fornece aos órgãos e entidades bases consistentes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2BC7F5-8F57-4D0F-A211-BDB20C504929}"/>
              </a:ext>
            </a:extLst>
          </p:cNvPr>
          <p:cNvSpPr txBox="1"/>
          <p:nvPr/>
        </p:nvSpPr>
        <p:spPr>
          <a:xfrm>
            <a:off x="2354147" y="1912904"/>
            <a:ext cx="6996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</a:rPr>
              <a:t>para o diagnóstico da gestão correcional</a:t>
            </a:r>
          </a:p>
        </p:txBody>
      </p:sp>
    </p:spTree>
    <p:extLst>
      <p:ext uri="{BB962C8B-B14F-4D97-AF65-F5344CB8AC3E}">
        <p14:creationId xmlns:p14="http://schemas.microsoft.com/office/powerpoint/2010/main" val="76312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BC73F0-4FA2-4B88-B254-AFE18F80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91" y="1991677"/>
            <a:ext cx="2143125" cy="21431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2B7F955-6E74-46F7-84C0-29846BC3BFA3}"/>
              </a:ext>
            </a:extLst>
          </p:cNvPr>
          <p:cNvSpPr txBox="1"/>
          <p:nvPr/>
        </p:nvSpPr>
        <p:spPr>
          <a:xfrm>
            <a:off x="4209755" y="4290646"/>
            <a:ext cx="2506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Pausa para   o contexto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674D05-ED7C-4683-AFFA-86AE1448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4" y="661181"/>
            <a:ext cx="4281985" cy="3429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6A87ED-6837-4D28-8430-46F87470A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620" y="327399"/>
            <a:ext cx="3163180" cy="30660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97D35C7-9D63-4D54-A3DD-E397C3271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263" y="3445769"/>
            <a:ext cx="2984696" cy="33507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6AF23CD-8708-4EE4-BFB5-1ABC58874B07}"/>
              </a:ext>
            </a:extLst>
          </p:cNvPr>
          <p:cNvSpPr txBox="1"/>
          <p:nvPr/>
        </p:nvSpPr>
        <p:spPr>
          <a:xfrm>
            <a:off x="1434610" y="1775516"/>
            <a:ext cx="190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radley Hand ITC" panose="03070402050302030203" pitchFamily="66" charset="0"/>
              </a:rPr>
              <a:t>O que é modelo de maturidade?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3D0A00-6872-4B93-B2D5-AE05F8B5DD31}"/>
              </a:ext>
            </a:extLst>
          </p:cNvPr>
          <p:cNvSpPr txBox="1"/>
          <p:nvPr/>
        </p:nvSpPr>
        <p:spPr>
          <a:xfrm>
            <a:off x="8754207" y="1568043"/>
            <a:ext cx="147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Bradley Hand ITC" panose="03070402050302030203" pitchFamily="66" charset="0"/>
              </a:rPr>
              <a:t>IA-CM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A86F77-683D-4757-99B4-9E389B950545}"/>
              </a:ext>
            </a:extLst>
          </p:cNvPr>
          <p:cNvSpPr txBox="1"/>
          <p:nvPr/>
        </p:nvSpPr>
        <p:spPr>
          <a:xfrm>
            <a:off x="8547515" y="4178567"/>
            <a:ext cx="1665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radley Hand ITC" panose="03070402050302030203" pitchFamily="66" charset="0"/>
              </a:rPr>
              <a:t>Como      foi criado        o nosso Modelo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oom de Slide 10">
                <a:extLst>
                  <a:ext uri="{FF2B5EF4-FFF2-40B4-BE49-F238E27FC236}">
                    <a16:creationId xmlns:a16="http://schemas.microsoft.com/office/drawing/2014/main" id="{86D9501F-CEA5-40C5-BB34-5C93D193D0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2087062"/>
                  </p:ext>
                </p:extLst>
              </p:nvPr>
            </p:nvGraphicFramePr>
            <p:xfrm flipH="1">
              <a:off x="2026956" y="2961097"/>
              <a:ext cx="380328" cy="213934"/>
            </p:xfrm>
            <a:graphic>
              <a:graphicData uri="http://schemas.microsoft.com/office/powerpoint/2016/slidezoom">
                <pslz:sldZm>
                  <pslz:sldZmObj sldId="277" cId="4041409298">
                    <pslz:zmPr id="{5A19340B-90AE-4A55-ACB4-114EDF4FD38B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380328" cy="21393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oom de Slide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6D9501F-CEA5-40C5-BB34-5C93D193D0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2026956" y="2961097"/>
                <a:ext cx="380328" cy="21393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Zoom de Slide 12">
                <a:extLst>
                  <a:ext uri="{FF2B5EF4-FFF2-40B4-BE49-F238E27FC236}">
                    <a16:creationId xmlns:a16="http://schemas.microsoft.com/office/drawing/2014/main" id="{232B7173-F9A5-484D-BBFB-A4ECF91951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7484165"/>
                  </p:ext>
                </p:extLst>
              </p:nvPr>
            </p:nvGraphicFramePr>
            <p:xfrm>
              <a:off x="9904294" y="2044267"/>
              <a:ext cx="308484" cy="237107"/>
            </p:xfrm>
            <a:graphic>
              <a:graphicData uri="http://schemas.microsoft.com/office/powerpoint/2016/slidezoom">
                <pslz:sldZm>
                  <pslz:sldZmObj sldId="278" cId="3692093050">
                    <pslz:zmPr id="{26690043-1F95-4663-81AD-F50310833CAA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8484" cy="2371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Zoom de Slide 1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32B7173-F9A5-484D-BBFB-A4ECF91951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4294" y="2044267"/>
                <a:ext cx="308484" cy="2371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Zoom de Slide 14">
                <a:extLst>
                  <a:ext uri="{FF2B5EF4-FFF2-40B4-BE49-F238E27FC236}">
                    <a16:creationId xmlns:a16="http://schemas.microsoft.com/office/drawing/2014/main" id="{7A1B312B-32DC-4798-828A-094380CE4E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5495084"/>
                  </p:ext>
                </p:extLst>
              </p:nvPr>
            </p:nvGraphicFramePr>
            <p:xfrm>
              <a:off x="9243724" y="5990592"/>
              <a:ext cx="368710" cy="207399"/>
            </p:xfrm>
            <a:graphic>
              <a:graphicData uri="http://schemas.microsoft.com/office/powerpoint/2016/slidezoom">
                <pslz:sldZm>
                  <pslz:sldZmObj sldId="279" cId="280079942">
                    <pslz:zmPr id="{BAB8B159-2C7E-4680-8D2C-384E3E70FEE3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8710" cy="2073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Zoom de Slide 1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7A1B312B-32DC-4798-828A-094380CE4E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43724" y="5990592"/>
                <a:ext cx="368710" cy="2073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11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DE0A1F-EF5C-434E-BCD8-045185BD1960}"/>
              </a:ext>
            </a:extLst>
          </p:cNvPr>
          <p:cNvSpPr txBox="1"/>
          <p:nvPr/>
        </p:nvSpPr>
        <p:spPr>
          <a:xfrm>
            <a:off x="2256503" y="344923"/>
            <a:ext cx="8362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O que é modelo de maturidade?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3CAD4F-EF2D-4CFF-BB7F-AFF699CD296C}"/>
              </a:ext>
            </a:extLst>
          </p:cNvPr>
          <p:cNvSpPr txBox="1"/>
          <p:nvPr/>
        </p:nvSpPr>
        <p:spPr>
          <a:xfrm>
            <a:off x="319549" y="1604759"/>
            <a:ext cx="11872451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É um instrumento para avaliar a capacidade (ou maturidade) de uma organização em uma determinada área.   </a:t>
            </a:r>
          </a:p>
          <a:p>
            <a:pPr algn="ctr"/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b="1" dirty="0">
                <a:latin typeface="Calibri"/>
                <a:cs typeface="Calibri"/>
              </a:rPr>
              <a:t>Usado para inferir o resultado futuro da organização naquela disciplina.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A1F65D1-27E8-4FD8-A3F0-15FFE2EC02A0}"/>
              </a:ext>
            </a:extLst>
          </p:cNvPr>
          <p:cNvSpPr/>
          <p:nvPr/>
        </p:nvSpPr>
        <p:spPr>
          <a:xfrm>
            <a:off x="2148347" y="4353489"/>
            <a:ext cx="9542207" cy="156966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ea typeface="SimSun" panose="02010600030101010101" pitchFamily="2" charset="-122"/>
              </a:rPr>
              <a:t>O primeiro modelo de capacidade foi desenvolvido na década de 1980, pelo </a:t>
            </a:r>
            <a:r>
              <a:rPr lang="pt-BR" sz="2400" i="1" dirty="0">
                <a:latin typeface="Calibri" panose="020F0502020204030204" pitchFamily="34" charset="0"/>
                <a:ea typeface="SimSun" panose="02010600030101010101" pitchFamily="2" charset="-122"/>
              </a:rPr>
              <a:t>Software </a:t>
            </a:r>
            <a:r>
              <a:rPr lang="pt-BR" sz="2400" i="1" dirty="0" err="1">
                <a:latin typeface="Calibri" panose="020F0502020204030204" pitchFamily="34" charset="0"/>
                <a:ea typeface="SimSun" panose="02010600030101010101" pitchFamily="2" charset="-122"/>
              </a:rPr>
              <a:t>Engineering</a:t>
            </a:r>
            <a:r>
              <a:rPr lang="pt-BR" sz="2400" i="1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pt-BR" sz="2400" i="1" dirty="0" err="1">
                <a:latin typeface="Calibri" panose="020F0502020204030204" pitchFamily="34" charset="0"/>
                <a:ea typeface="SimSun" panose="02010600030101010101" pitchFamily="2" charset="-122"/>
              </a:rPr>
              <a:t>Institute</a:t>
            </a:r>
            <a:r>
              <a:rPr lang="pt-BR" sz="2400" dirty="0">
                <a:latin typeface="Calibri" panose="020F0502020204030204" pitchFamily="34" charset="0"/>
                <a:ea typeface="SimSun" panose="02010600030101010101" pitchFamily="2" charset="-122"/>
              </a:rPr>
              <a:t> (SEI) da Universidade Carnegie </a:t>
            </a:r>
            <a:r>
              <a:rPr lang="pt-BR" sz="2400" dirty="0" err="1">
                <a:latin typeface="Calibri" panose="020F0502020204030204" pitchFamily="34" charset="0"/>
                <a:ea typeface="SimSun" panose="02010600030101010101" pitchFamily="2" charset="-122"/>
              </a:rPr>
              <a:t>Mellon</a:t>
            </a:r>
            <a:r>
              <a:rPr lang="pt-BR" sz="2400" dirty="0">
                <a:latin typeface="Calibri" panose="020F0502020204030204" pitchFamily="34" charset="0"/>
                <a:ea typeface="SimSun" panose="02010600030101010101" pitchFamily="2" charset="-122"/>
              </a:rPr>
              <a:t>, como uma ferramenta para a avaliação de risco na contratação de empresas de software pelo Departamento de Defesa dos Estados Unidos.</a:t>
            </a:r>
            <a:endParaRPr lang="pt-BR" sz="2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DDE0078-3342-4617-9D29-01427853D9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31099" y="4353489"/>
            <a:ext cx="160742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0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DE0A1F-EF5C-434E-BCD8-045185BD1960}"/>
              </a:ext>
            </a:extLst>
          </p:cNvPr>
          <p:cNvSpPr txBox="1"/>
          <p:nvPr/>
        </p:nvSpPr>
        <p:spPr>
          <a:xfrm>
            <a:off x="5024282" y="377836"/>
            <a:ext cx="191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IA-CM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3CAD4F-EF2D-4CFF-BB7F-AFF699CD296C}"/>
              </a:ext>
            </a:extLst>
          </p:cNvPr>
          <p:cNvSpPr txBox="1"/>
          <p:nvPr/>
        </p:nvSpPr>
        <p:spPr>
          <a:xfrm>
            <a:off x="159774" y="1742025"/>
            <a:ext cx="11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 CRG-CM foi construído a partir do Modelo de Capacidade de Auditoria Interna (IA-CM), desenvolvido pelo Instituto dos Auditores Internos (IIA), e implementado no país pela Secretaria Federal de Controle Interno em 2019.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A1F65D1-27E8-4FD8-A3F0-15FFE2EC02A0}"/>
              </a:ext>
            </a:extLst>
          </p:cNvPr>
          <p:cNvSpPr/>
          <p:nvPr/>
        </p:nvSpPr>
        <p:spPr>
          <a:xfrm>
            <a:off x="2123768" y="4000672"/>
            <a:ext cx="9645446" cy="156966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ea typeface="SimSun" panose="02010600030101010101" pitchFamily="2" charset="-122"/>
              </a:rPr>
              <a:t>O processo de construção do IA-CM teve início em Outubro de 2006              e envolveu + de 50 profissionais em + de 20 países.</a:t>
            </a:r>
          </a:p>
          <a:p>
            <a:pPr algn="ctr"/>
            <a:r>
              <a:rPr lang="pt-BR" sz="2400" dirty="0">
                <a:latin typeface="Calibri" panose="020F0502020204030204" pitchFamily="34" charset="0"/>
                <a:ea typeface="SimSun" panose="02010600030101010101" pitchFamily="2" charset="-122"/>
              </a:rPr>
              <a:t>A validação contou com + de 300 profissionais em + de 30 países. </a:t>
            </a:r>
          </a:p>
          <a:p>
            <a:pPr algn="ctr"/>
            <a:r>
              <a:rPr lang="pt-BR" sz="2400" dirty="0">
                <a:latin typeface="Calibri" panose="020F0502020204030204" pitchFamily="34" charset="0"/>
                <a:ea typeface="SimSun" panose="02010600030101010101" pitchFamily="2" charset="-122"/>
              </a:rPr>
              <a:t>O modelo foi publicado em 2009 e atualizado em 2017.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D90177-A550-4E88-BBF6-93D4E0CBA8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412959" y="4000672"/>
            <a:ext cx="1699466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9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DE0A1F-EF5C-434E-BCD8-045185BD1960}"/>
              </a:ext>
            </a:extLst>
          </p:cNvPr>
          <p:cNvSpPr txBox="1"/>
          <p:nvPr/>
        </p:nvSpPr>
        <p:spPr>
          <a:xfrm>
            <a:off x="1843549" y="318843"/>
            <a:ext cx="8804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Como foi criado o nosso modelo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3CAD4F-EF2D-4CFF-BB7F-AFF699CD296C}"/>
              </a:ext>
            </a:extLst>
          </p:cNvPr>
          <p:cNvSpPr txBox="1"/>
          <p:nvPr/>
        </p:nvSpPr>
        <p:spPr>
          <a:xfrm>
            <a:off x="159774" y="1402812"/>
            <a:ext cx="11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metodologia de construção do </a:t>
            </a:r>
            <a:r>
              <a:rPr lang="pt-B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CRG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-MM buscou a síntese e a priorização dos componentes considerados essenciais à maturidade da atividade correcional, no contexto específico do SISCOR.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A44AAA4-7FFE-4301-8D00-6EB8F430FC44}"/>
              </a:ext>
            </a:extLst>
          </p:cNvPr>
          <p:cNvGrpSpPr/>
          <p:nvPr/>
        </p:nvGrpSpPr>
        <p:grpSpPr>
          <a:xfrm>
            <a:off x="1692614" y="3242808"/>
            <a:ext cx="7733980" cy="3295247"/>
            <a:chOff x="1412397" y="3036336"/>
            <a:chExt cx="7733980" cy="3295247"/>
          </a:xfrm>
          <a:solidFill>
            <a:schemeClr val="bg1"/>
          </a:solidFill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9AB09A7C-0713-4072-99BD-1B184277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9000"/>
            </a:blip>
            <a:stretch>
              <a:fillRect/>
            </a:stretch>
          </p:blipFill>
          <p:spPr>
            <a:xfrm>
              <a:off x="3383984" y="3036336"/>
              <a:ext cx="4686610" cy="2464250"/>
            </a:xfrm>
            <a:prstGeom prst="rect">
              <a:avLst/>
            </a:prstGeom>
            <a:noFill/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9417470-F666-4AC5-911E-DD8548A3ED69}"/>
                </a:ext>
              </a:extLst>
            </p:cNvPr>
            <p:cNvSpPr/>
            <p:nvPr/>
          </p:nvSpPr>
          <p:spPr>
            <a:xfrm>
              <a:off x="6906323" y="3913363"/>
              <a:ext cx="22400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/>
                <a:t>solidez técnica </a:t>
              </a:r>
              <a:endParaRPr lang="pt-BR" sz="2400" dirty="0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E64211F-A3E2-4781-BEC1-9F729E3DFD52}"/>
                </a:ext>
              </a:extLst>
            </p:cNvPr>
            <p:cNvSpPr/>
            <p:nvPr/>
          </p:nvSpPr>
          <p:spPr>
            <a:xfrm>
              <a:off x="2377102" y="5500586"/>
              <a:ext cx="66679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/>
                <a:t>máxima relação entre custos x benefícios</a:t>
              </a:r>
            </a:p>
            <a:p>
              <a:pPr algn="ctr"/>
              <a:endParaRPr lang="pt-BR" sz="2400" dirty="0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6913435-9E36-444D-80EA-ACA1FFC6CD35}"/>
                </a:ext>
              </a:extLst>
            </p:cNvPr>
            <p:cNvSpPr/>
            <p:nvPr/>
          </p:nvSpPr>
          <p:spPr>
            <a:xfrm>
              <a:off x="1412397" y="3913364"/>
              <a:ext cx="31779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/>
                <a:t>simplificação da forma </a:t>
              </a:r>
              <a:endParaRPr lang="pt-BR" sz="2400" dirty="0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7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D3B1DB2-4E00-46BE-A2CD-C3203E54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0350A0-36AA-4AB6-B8D5-DACDAFBE80A5}"/>
              </a:ext>
            </a:extLst>
          </p:cNvPr>
          <p:cNvSpPr txBox="1"/>
          <p:nvPr/>
        </p:nvSpPr>
        <p:spPr>
          <a:xfrm>
            <a:off x="717452" y="590843"/>
            <a:ext cx="1101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</a:t>
            </a:r>
            <a:r>
              <a:rPr lang="pt-BR" sz="2800" dirty="0" err="1"/>
              <a:t>CRG</a:t>
            </a:r>
            <a:r>
              <a:rPr lang="pt-BR" sz="2800" dirty="0"/>
              <a:t>-MM é uma ferramenta de: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FD5145-7B26-41CB-BBC2-821FBB9A266C}"/>
              </a:ext>
            </a:extLst>
          </p:cNvPr>
          <p:cNvSpPr txBox="1"/>
          <p:nvPr/>
        </p:nvSpPr>
        <p:spPr>
          <a:xfrm>
            <a:off x="2229274" y="1484031"/>
            <a:ext cx="8301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Apresenta os parâmetros do que configura uma atividade correcional efetiva, de como ela se insere na estrutura de governança da organização,                    os principais serviços prestados e o valor agregado à instituição.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43121E-90AE-4B1D-A516-0314C411C106}"/>
              </a:ext>
            </a:extLst>
          </p:cNvPr>
          <p:cNvSpPr txBox="1"/>
          <p:nvPr/>
        </p:nvSpPr>
        <p:spPr>
          <a:xfrm>
            <a:off x="1505243" y="3700659"/>
            <a:ext cx="8426547" cy="83099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ndara" panose="020E0502030303020204" pitchFamily="34" charset="0"/>
              </a:rPr>
              <a:t>Valioso instrumento na interlocução com a Alta Administração e na tomada de decisão estratégica</a:t>
            </a:r>
          </a:p>
        </p:txBody>
      </p:sp>
      <p:pic>
        <p:nvPicPr>
          <p:cNvPr id="15" name="Gráfico 14" descr="Chat">
            <a:extLst>
              <a:ext uri="{FF2B5EF4-FFF2-40B4-BE49-F238E27FC236}">
                <a16:creationId xmlns:a16="http://schemas.microsoft.com/office/drawing/2014/main" id="{E7950225-457F-4329-926E-0F63C266E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036" y="1297587"/>
            <a:ext cx="1195754" cy="119575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CFD30C-DDEE-4AC9-94DC-9DCA110501C0}"/>
              </a:ext>
            </a:extLst>
          </p:cNvPr>
          <p:cNvSpPr txBox="1"/>
          <p:nvPr/>
        </p:nvSpPr>
        <p:spPr>
          <a:xfrm>
            <a:off x="513457" y="2242262"/>
            <a:ext cx="206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ndara" panose="020E0502030303020204" pitchFamily="34" charset="0"/>
              </a:rPr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val="140409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D3B1DB2-4E00-46BE-A2CD-C3203E54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0350A0-36AA-4AB6-B8D5-DACDAFBE80A5}"/>
              </a:ext>
            </a:extLst>
          </p:cNvPr>
          <p:cNvSpPr txBox="1"/>
          <p:nvPr/>
        </p:nvSpPr>
        <p:spPr>
          <a:xfrm>
            <a:off x="717452" y="590843"/>
            <a:ext cx="1101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</a:t>
            </a:r>
            <a:r>
              <a:rPr lang="pt-BR" sz="2800" dirty="0" err="1"/>
              <a:t>CRG</a:t>
            </a:r>
            <a:r>
              <a:rPr lang="pt-BR" sz="2800" dirty="0"/>
              <a:t>-MM é uma ferramenta de: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FD5145-7B26-41CB-BBC2-821FBB9A266C}"/>
              </a:ext>
            </a:extLst>
          </p:cNvPr>
          <p:cNvSpPr txBox="1"/>
          <p:nvPr/>
        </p:nvSpPr>
        <p:spPr>
          <a:xfrm>
            <a:off x="2229275" y="1513527"/>
            <a:ext cx="7888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Indica as etapas que a organização deve seguir para estabelecer e ampliar a sua maturidade correcional.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43121E-90AE-4B1D-A516-0314C411C106}"/>
              </a:ext>
            </a:extLst>
          </p:cNvPr>
          <p:cNvSpPr txBox="1"/>
          <p:nvPr/>
        </p:nvSpPr>
        <p:spPr>
          <a:xfrm>
            <a:off x="1517079" y="3551965"/>
            <a:ext cx="9157841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ndara" panose="020E0502030303020204" pitchFamily="34" charset="0"/>
              </a:rPr>
              <a:t>Roteiro para o aprimoramento ordenado da atividade correcional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CFD30C-DDEE-4AC9-94DC-9DCA110501C0}"/>
              </a:ext>
            </a:extLst>
          </p:cNvPr>
          <p:cNvSpPr txBox="1"/>
          <p:nvPr/>
        </p:nvSpPr>
        <p:spPr>
          <a:xfrm>
            <a:off x="450916" y="2217598"/>
            <a:ext cx="250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ndara" panose="020E0502030303020204" pitchFamily="34" charset="0"/>
              </a:rPr>
              <a:t>Aperfeiçoamento</a:t>
            </a:r>
          </a:p>
        </p:txBody>
      </p:sp>
      <p:pic>
        <p:nvPicPr>
          <p:cNvPr id="3" name="Gráfico 2" descr="Tendência ascendente">
            <a:extLst>
              <a:ext uri="{FF2B5EF4-FFF2-40B4-BE49-F238E27FC236}">
                <a16:creationId xmlns:a16="http://schemas.microsoft.com/office/drawing/2014/main" id="{B80867EB-7E2D-4BFD-A430-93EA2CE78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224" y="13831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D3B1DB2-4E00-46BE-A2CD-C3203E54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/>
          <a:stretch/>
        </p:blipFill>
        <p:spPr>
          <a:xfrm>
            <a:off x="321733" y="278601"/>
            <a:ext cx="11548534" cy="621453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0350A0-36AA-4AB6-B8D5-DACDAFBE80A5}"/>
              </a:ext>
            </a:extLst>
          </p:cNvPr>
          <p:cNvSpPr txBox="1"/>
          <p:nvPr/>
        </p:nvSpPr>
        <p:spPr>
          <a:xfrm>
            <a:off x="717452" y="590843"/>
            <a:ext cx="1101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</a:t>
            </a:r>
            <a:r>
              <a:rPr lang="pt-BR" sz="2800" dirty="0" err="1"/>
              <a:t>CRG</a:t>
            </a:r>
            <a:r>
              <a:rPr lang="pt-BR" sz="2800" dirty="0"/>
              <a:t>-MM é uma ferramenta de: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FD5145-7B26-41CB-BBC2-821FBB9A266C}"/>
              </a:ext>
            </a:extLst>
          </p:cNvPr>
          <p:cNvSpPr txBox="1"/>
          <p:nvPr/>
        </p:nvSpPr>
        <p:spPr>
          <a:xfrm>
            <a:off x="2229274" y="1616763"/>
            <a:ext cx="8301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Estabelece metodologia para a avaliação da capacidade correcional               dos órgãos e entidades do Poder Executivo federal.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43121E-90AE-4B1D-A516-0314C411C106}"/>
              </a:ext>
            </a:extLst>
          </p:cNvPr>
          <p:cNvSpPr txBox="1"/>
          <p:nvPr/>
        </p:nvSpPr>
        <p:spPr>
          <a:xfrm>
            <a:off x="717452" y="3525962"/>
            <a:ext cx="10801038" cy="83099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ndara" panose="020E0502030303020204" pitchFamily="34" charset="0"/>
              </a:rPr>
              <a:t>Autoavaliação (a própria organização conduz a avaliação) ou </a:t>
            </a:r>
          </a:p>
          <a:p>
            <a:pPr algn="ctr"/>
            <a:r>
              <a:rPr lang="pt-BR" sz="2400" b="1" dirty="0">
                <a:latin typeface="Candara" panose="020E0502030303020204" pitchFamily="34" charset="0"/>
              </a:rPr>
              <a:t>Avaliação externa (executada, ou validada, por outra organização)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CFD30C-DDEE-4AC9-94DC-9DCA110501C0}"/>
              </a:ext>
            </a:extLst>
          </p:cNvPr>
          <p:cNvSpPr txBox="1"/>
          <p:nvPr/>
        </p:nvSpPr>
        <p:spPr>
          <a:xfrm>
            <a:off x="513457" y="2242262"/>
            <a:ext cx="184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ndara" panose="020E0502030303020204" pitchFamily="34" charset="0"/>
              </a:rPr>
              <a:t>Avaliação</a:t>
            </a:r>
          </a:p>
        </p:txBody>
      </p:sp>
      <p:pic>
        <p:nvPicPr>
          <p:cNvPr id="3" name="Gráfico 2" descr="Lupa">
            <a:extLst>
              <a:ext uri="{FF2B5EF4-FFF2-40B4-BE49-F238E27FC236}">
                <a16:creationId xmlns:a16="http://schemas.microsoft.com/office/drawing/2014/main" id="{3DA98117-1441-4F1E-9B64-A961BBCBB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354" y="14202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83B5F1-42A6-441E-A345-F30AD35D4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0C4D1765-6805-4929-B4A4-734B189E8982}"/>
              </a:ext>
            </a:extLst>
          </p:cNvPr>
          <p:cNvGrpSpPr/>
          <p:nvPr/>
        </p:nvGrpSpPr>
        <p:grpSpPr>
          <a:xfrm>
            <a:off x="1173216" y="1474870"/>
            <a:ext cx="9711093" cy="5029168"/>
            <a:chOff x="1173217" y="1952625"/>
            <a:chExt cx="6075308" cy="3219450"/>
          </a:xfrm>
        </p:grpSpPr>
        <p:sp>
          <p:nvSpPr>
            <p:cNvPr id="4" name="Caixa de Texto 165">
              <a:extLst>
                <a:ext uri="{FF2B5EF4-FFF2-40B4-BE49-F238E27FC236}">
                  <a16:creationId xmlns:a16="http://schemas.microsoft.com/office/drawing/2014/main" id="{B5A8CF07-94F4-4C73-A6EC-7841408C6776}"/>
                </a:ext>
              </a:extLst>
            </p:cNvPr>
            <p:cNvSpPr txBox="1"/>
            <p:nvPr/>
          </p:nvSpPr>
          <p:spPr>
            <a:xfrm>
              <a:off x="1209675" y="1952625"/>
              <a:ext cx="6038850" cy="321945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solidFill>
                    <a:srgbClr val="276E8B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E43820-D020-4DB4-8811-115A4B5E6C5F}"/>
                </a:ext>
              </a:extLst>
            </p:cNvPr>
            <p:cNvSpPr/>
            <p:nvPr/>
          </p:nvSpPr>
          <p:spPr>
            <a:xfrm>
              <a:off x="3498625" y="3801128"/>
              <a:ext cx="1152525" cy="571500"/>
            </a:xfrm>
            <a:prstGeom prst="rect">
              <a:avLst/>
            </a:prstGeom>
            <a:solidFill>
              <a:srgbClr val="D4FA5C">
                <a:alpha val="49000"/>
              </a:srgbClr>
            </a:solidFill>
            <a:ln w="3175">
              <a:solidFill>
                <a:srgbClr val="D4FA5C"/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aixa de Texto 168">
              <a:extLst>
                <a:ext uri="{FF2B5EF4-FFF2-40B4-BE49-F238E27FC236}">
                  <a16:creationId xmlns:a16="http://schemas.microsoft.com/office/drawing/2014/main" id="{56743331-A8AA-4F71-B7E4-C840CCB68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755" y="3855318"/>
              <a:ext cx="1095375" cy="48577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NÍVEL 2</a:t>
              </a:r>
              <a:endPara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Infraestrutura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Caixa de Texto 168">
              <a:extLst>
                <a:ext uri="{FF2B5EF4-FFF2-40B4-BE49-F238E27FC236}">
                  <a16:creationId xmlns:a16="http://schemas.microsoft.com/office/drawing/2014/main" id="{7C4048A3-F00F-4A49-8A1B-035F1EDFF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217" y="4279676"/>
              <a:ext cx="1584436" cy="5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Desempenho não é sustentado, dependente de esforços individuais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3DBD299-E4D6-4682-8159-029F4D3DB06E}"/>
                </a:ext>
              </a:extLst>
            </p:cNvPr>
            <p:cNvSpPr/>
            <p:nvPr/>
          </p:nvSpPr>
          <p:spPr>
            <a:xfrm>
              <a:off x="2778673" y="4289865"/>
              <a:ext cx="1152525" cy="571500"/>
            </a:xfrm>
            <a:prstGeom prst="rect">
              <a:avLst/>
            </a:prstGeom>
            <a:solidFill>
              <a:srgbClr val="D4FA5C">
                <a:alpha val="49000"/>
              </a:srgbClr>
            </a:solidFill>
            <a:ln w="3175">
              <a:solidFill>
                <a:srgbClr val="D4FA5C"/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aixa de Texto 168">
              <a:extLst>
                <a:ext uri="{FF2B5EF4-FFF2-40B4-BE49-F238E27FC236}">
                  <a16:creationId xmlns:a16="http://schemas.microsoft.com/office/drawing/2014/main" id="{8B1202AC-D2E1-4D79-A69B-3494F2475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803" y="4341093"/>
              <a:ext cx="1095375" cy="4887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NÍVEL 1</a:t>
              </a:r>
              <a:endPara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Inicial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8BBDC2E-9B89-4487-8C29-B64CAFD37C35}"/>
                </a:ext>
              </a:extLst>
            </p:cNvPr>
            <p:cNvSpPr/>
            <p:nvPr/>
          </p:nvSpPr>
          <p:spPr>
            <a:xfrm>
              <a:off x="4218581" y="3291376"/>
              <a:ext cx="1152525" cy="571500"/>
            </a:xfrm>
            <a:prstGeom prst="rect">
              <a:avLst/>
            </a:prstGeom>
            <a:solidFill>
              <a:srgbClr val="D4FA5C">
                <a:alpha val="49000"/>
              </a:srgbClr>
            </a:solidFill>
            <a:ln w="3175">
              <a:solidFill>
                <a:srgbClr val="D4FA5C"/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aixa de Texto 168">
              <a:extLst>
                <a:ext uri="{FF2B5EF4-FFF2-40B4-BE49-F238E27FC236}">
                  <a16:creationId xmlns:a16="http://schemas.microsoft.com/office/drawing/2014/main" id="{8F048813-0823-49BC-B1D4-7FC9BC0A9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201" y="3345566"/>
              <a:ext cx="1095375" cy="485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NÍVEL 3</a:t>
              </a:r>
              <a:endPara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Integrado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60985B5-03E7-4248-B59B-A93BDB93A1F8}"/>
                </a:ext>
              </a:extLst>
            </p:cNvPr>
            <p:cNvSpPr/>
            <p:nvPr/>
          </p:nvSpPr>
          <p:spPr>
            <a:xfrm>
              <a:off x="4959554" y="2813159"/>
              <a:ext cx="1152525" cy="571500"/>
            </a:xfrm>
            <a:prstGeom prst="rect">
              <a:avLst/>
            </a:prstGeom>
            <a:solidFill>
              <a:srgbClr val="D4FA5C">
                <a:alpha val="49000"/>
              </a:srgbClr>
            </a:solidFill>
            <a:ln w="3175">
              <a:solidFill>
                <a:srgbClr val="D4FA5C"/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aixa de Texto 168">
              <a:extLst>
                <a:ext uri="{FF2B5EF4-FFF2-40B4-BE49-F238E27FC236}">
                  <a16:creationId xmlns:a16="http://schemas.microsoft.com/office/drawing/2014/main" id="{C4E7246B-9B1B-4B23-ACFA-B927D81DE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5174" y="2867349"/>
              <a:ext cx="1095375" cy="485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NÍVEL 4</a:t>
              </a:r>
              <a:endPara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Gerenciado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3485D90-D4E1-46ED-B5A0-A3FEFFFC85E3}"/>
                </a:ext>
              </a:extLst>
            </p:cNvPr>
            <p:cNvSpPr/>
            <p:nvPr/>
          </p:nvSpPr>
          <p:spPr>
            <a:xfrm>
              <a:off x="5674265" y="2329696"/>
              <a:ext cx="1152525" cy="571500"/>
            </a:xfrm>
            <a:prstGeom prst="rect">
              <a:avLst/>
            </a:prstGeom>
            <a:solidFill>
              <a:srgbClr val="D4FA5C">
                <a:alpha val="49000"/>
              </a:srgbClr>
            </a:solidFill>
            <a:ln w="3175">
              <a:solidFill>
                <a:srgbClr val="D4FA5C"/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aixa de Texto 168">
              <a:extLst>
                <a:ext uri="{FF2B5EF4-FFF2-40B4-BE49-F238E27FC236}">
                  <a16:creationId xmlns:a16="http://schemas.microsoft.com/office/drawing/2014/main" id="{DF6560ED-4950-49EA-B25C-01B54A7CF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0395" y="2380924"/>
              <a:ext cx="1095375" cy="4887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NÍVEL 5</a:t>
              </a:r>
              <a:endPara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Otimizado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AE856661-5B3A-4A28-A066-0EA0B79812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3109" y="3067379"/>
              <a:ext cx="2522150" cy="1762451"/>
            </a:xfrm>
            <a:prstGeom prst="straightConnector1">
              <a:avLst/>
            </a:prstGeom>
            <a:ln w="88900">
              <a:solidFill>
                <a:srgbClr val="D4FA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 de Texto 168">
              <a:extLst>
                <a:ext uri="{FF2B5EF4-FFF2-40B4-BE49-F238E27FC236}">
                  <a16:creationId xmlns:a16="http://schemas.microsoft.com/office/drawing/2014/main" id="{D5EB403E-BEF0-42BC-B97F-AFEDC8F83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1652" y="3843499"/>
              <a:ext cx="1837996" cy="4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Práticas e procedimentos são sustentados (repetíveis)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Caixa de Texto 168">
              <a:extLst>
                <a:ext uri="{FF2B5EF4-FFF2-40B4-BE49-F238E27FC236}">
                  <a16:creationId xmlns:a16="http://schemas.microsoft.com/office/drawing/2014/main" id="{82C9E48F-6DE3-48CD-8357-DF56F0F4C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8941" y="3322906"/>
              <a:ext cx="1837996" cy="4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Gerenciamento estabelecido e alcança toda a atividade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Caixa de Texto 168">
              <a:extLst>
                <a:ext uri="{FF2B5EF4-FFF2-40B4-BE49-F238E27FC236}">
                  <a16:creationId xmlns:a16="http://schemas.microsoft.com/office/drawing/2014/main" id="{DDEE9450-1196-4283-B773-843DB6356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090" y="2823665"/>
              <a:ext cx="2855849" cy="4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Pleno uso dos dados correcionais no fortalecimento da integridade da organização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Caixa de Texto 168">
              <a:extLst>
                <a:ext uri="{FF2B5EF4-FFF2-40B4-BE49-F238E27FC236}">
                  <a16:creationId xmlns:a16="http://schemas.microsoft.com/office/drawing/2014/main" id="{F64AB83F-1FB5-4630-B2A8-35124282C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1" y="2324422"/>
              <a:ext cx="3512740" cy="4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Atividade correcional monitora os ambientes interno e externo da organização para aprimoramento contínuo</a:t>
              </a:r>
              <a:endPara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0670B3-B998-48DC-B5A9-10DBEC4301BA}"/>
              </a:ext>
            </a:extLst>
          </p:cNvPr>
          <p:cNvSpPr txBox="1"/>
          <p:nvPr/>
        </p:nvSpPr>
        <p:spPr>
          <a:xfrm>
            <a:off x="604976" y="559306"/>
            <a:ext cx="1104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O Modelo está estruturado em 5 níveis de capacidade correcional</a:t>
            </a:r>
          </a:p>
        </p:txBody>
      </p:sp>
    </p:spTree>
    <p:extLst>
      <p:ext uri="{BB962C8B-B14F-4D97-AF65-F5344CB8AC3E}">
        <p14:creationId xmlns:p14="http://schemas.microsoft.com/office/powerpoint/2010/main" val="212872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9AA4B2-3775-4357-8244-1EA85395A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8" b="614"/>
          <a:stretch/>
        </p:blipFill>
        <p:spPr>
          <a:xfrm>
            <a:off x="8131277" y="16058"/>
            <a:ext cx="2311303" cy="653092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C224B4D-2A81-4E99-BB48-0C8EA9475B48}"/>
              </a:ext>
            </a:extLst>
          </p:cNvPr>
          <p:cNvSpPr/>
          <p:nvPr/>
        </p:nvSpPr>
        <p:spPr>
          <a:xfrm>
            <a:off x="7964128" y="5973101"/>
            <a:ext cx="2610465" cy="57388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8638145-BCFE-4B16-ADB1-F66EBBBD62EB}"/>
              </a:ext>
            </a:extLst>
          </p:cNvPr>
          <p:cNvCxnSpPr/>
          <p:nvPr/>
        </p:nvCxnSpPr>
        <p:spPr>
          <a:xfrm flipH="1">
            <a:off x="6681015" y="6253319"/>
            <a:ext cx="1091380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A3E5B7-CA61-46D8-B612-89AC028BCE03}"/>
              </a:ext>
            </a:extLst>
          </p:cNvPr>
          <p:cNvSpPr txBox="1"/>
          <p:nvPr/>
        </p:nvSpPr>
        <p:spPr>
          <a:xfrm>
            <a:off x="3545247" y="6032094"/>
            <a:ext cx="461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Nível alcançado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96BA24-58DB-4960-B0E0-354A5534D911}"/>
              </a:ext>
            </a:extLst>
          </p:cNvPr>
          <p:cNvSpPr txBox="1"/>
          <p:nvPr/>
        </p:nvSpPr>
        <p:spPr>
          <a:xfrm>
            <a:off x="633568" y="1007355"/>
            <a:ext cx="6854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Um nível de maturidade só é alcançado quando todos os macroprocessos a ele associados foram dominados pela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141779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1F2BA-BC1B-42B6-AABE-B94C8F45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CRG</a:t>
            </a:r>
            <a:r>
              <a:rPr lang="pt-BR" dirty="0"/>
              <a:t> – avaliação até janeiro de 2019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2AAB26D-4AA8-42E1-BB29-F7C5481BB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00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32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72E7B535-567C-410E-B64C-AFC46748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81" y="2028145"/>
            <a:ext cx="5462546" cy="2845441"/>
          </a:xfrm>
          <a:prstGeom prst="rect">
            <a:avLst/>
          </a:prstGeom>
        </p:spPr>
      </p:pic>
      <p:sp>
        <p:nvSpPr>
          <p:cNvPr id="8" name="CaixaDeTexto 1">
            <a:extLst>
              <a:ext uri="{FF2B5EF4-FFF2-40B4-BE49-F238E27FC236}">
                <a16:creationId xmlns:a16="http://schemas.microsoft.com/office/drawing/2014/main" id="{34C8467D-98D0-43C1-B0FA-B7BA88CDF9BD}"/>
              </a:ext>
            </a:extLst>
          </p:cNvPr>
          <p:cNvSpPr txBox="1"/>
          <p:nvPr/>
        </p:nvSpPr>
        <p:spPr>
          <a:xfrm>
            <a:off x="632605" y="4510516"/>
            <a:ext cx="12192000" cy="120032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/>
              <a:t>Ou seja, os macroprocessos estão institucionalizados                    e inseridos na cultura 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86702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9BC492F-E76A-4945-9810-46ED8DB8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61" y="-806245"/>
            <a:ext cx="8637639" cy="766424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A3BD25-E3FE-498C-99D7-1779FB2016BE}"/>
              </a:ext>
            </a:extLst>
          </p:cNvPr>
          <p:cNvSpPr txBox="1"/>
          <p:nvPr/>
        </p:nvSpPr>
        <p:spPr>
          <a:xfrm>
            <a:off x="235974" y="309716"/>
            <a:ext cx="33183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r>
              <a:rPr lang="pt-BR" sz="3200" dirty="0"/>
              <a:t>Os macroprocessos de um nível de capacidade alicerçam as condições para que a atividade correcional possa avançar para o próximo patamar de maturidade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BE8A6C-7107-4F48-AD55-8C5B9959B66C}"/>
              </a:ext>
            </a:extLst>
          </p:cNvPr>
          <p:cNvSpPr txBox="1"/>
          <p:nvPr/>
        </p:nvSpPr>
        <p:spPr>
          <a:xfrm>
            <a:off x="5011993" y="1519083"/>
            <a:ext cx="243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Abordagem Incremental</a:t>
            </a:r>
          </a:p>
        </p:txBody>
      </p:sp>
    </p:spTree>
    <p:extLst>
      <p:ext uri="{BB962C8B-B14F-4D97-AF65-F5344CB8AC3E}">
        <p14:creationId xmlns:p14="http://schemas.microsoft.com/office/powerpoint/2010/main" val="356515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9DB81C-EF27-4B74-A1A8-9DEAB12F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56" y="371778"/>
            <a:ext cx="7620000" cy="64389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BE361B-D776-4746-AB92-9CFFF5774BDD}"/>
              </a:ext>
            </a:extLst>
          </p:cNvPr>
          <p:cNvSpPr txBox="1"/>
          <p:nvPr/>
        </p:nvSpPr>
        <p:spPr>
          <a:xfrm>
            <a:off x="7700297" y="318552"/>
            <a:ext cx="4172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Cuidado:</a:t>
            </a:r>
          </a:p>
          <a:p>
            <a:r>
              <a:rPr lang="pt-B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CRG</a:t>
            </a:r>
            <a:r>
              <a:rPr lang="pt-B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-MM não é um fim em si mesmo</a:t>
            </a:r>
          </a:p>
        </p:txBody>
      </p:sp>
    </p:spTree>
    <p:extLst>
      <p:ext uri="{BB962C8B-B14F-4D97-AF65-F5344CB8AC3E}">
        <p14:creationId xmlns:p14="http://schemas.microsoft.com/office/powerpoint/2010/main" val="171902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638DAC-4D01-4F74-9D9C-6FF12E22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048"/>
            <a:ext cx="12192000" cy="471424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AD9ACA7-5387-4D6B-93BC-1A378E0A5C20}"/>
              </a:ext>
            </a:extLst>
          </p:cNvPr>
          <p:cNvSpPr txBox="1"/>
          <p:nvPr/>
        </p:nvSpPr>
        <p:spPr>
          <a:xfrm>
            <a:off x="924231" y="5945661"/>
            <a:ext cx="1045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Cada organização tem a responsabilidade de determinar o nível alvo de capacidade correcional para sustentar suas estruturas de integridade e governança.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F55721-4AF5-4F55-A20D-80A1132FF490}"/>
              </a:ext>
            </a:extLst>
          </p:cNvPr>
          <p:cNvSpPr txBox="1"/>
          <p:nvPr/>
        </p:nvSpPr>
        <p:spPr>
          <a:xfrm>
            <a:off x="122903" y="16036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 nível de capacidade deve ser proporcional à natureza, porte e complexidade da instituição, bem como ao ambiente e aos riscos a que suas operações estão expostas.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9013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275A79-001D-4A83-8DB3-F886F818C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4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5D43FB-BF84-4084-9361-4EAD36A46E9A}"/>
              </a:ext>
            </a:extLst>
          </p:cNvPr>
          <p:cNvSpPr txBox="1"/>
          <p:nvPr/>
        </p:nvSpPr>
        <p:spPr>
          <a:xfrm>
            <a:off x="545593" y="287085"/>
            <a:ext cx="776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Este objetivo norteará a aplicação do modelo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170943-1FA8-4108-AA34-754A73E3D9F4}"/>
              </a:ext>
            </a:extLst>
          </p:cNvPr>
          <p:cNvSpPr txBox="1"/>
          <p:nvPr/>
        </p:nvSpPr>
        <p:spPr>
          <a:xfrm>
            <a:off x="670560" y="1216458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Definição do nível alvo de maturidade correcional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DB8A33-D32F-4E4E-8D29-3A278DF7EB51}"/>
              </a:ext>
            </a:extLst>
          </p:cNvPr>
          <p:cNvSpPr txBox="1"/>
          <p:nvPr/>
        </p:nvSpPr>
        <p:spPr>
          <a:xfrm>
            <a:off x="670560" y="1779251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Avaliação da capacidade correcional da organização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364E8D-DEFC-484A-AEB6-DA3D2ADFD456}"/>
              </a:ext>
            </a:extLst>
          </p:cNvPr>
          <p:cNvSpPr txBox="1"/>
          <p:nvPr/>
        </p:nvSpPr>
        <p:spPr>
          <a:xfrm>
            <a:off x="670559" y="2328485"/>
            <a:ext cx="819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Plano de trabalho para a implementação dos macroprocessos associados ao nível de maturidade almejado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Análise de risco com base nas penas expulsivas</a:t>
            </a:r>
          </a:p>
        </p:txBody>
      </p:sp>
    </p:spTree>
    <p:extLst>
      <p:ext uri="{BB962C8B-B14F-4D97-AF65-F5344CB8AC3E}">
        <p14:creationId xmlns:p14="http://schemas.microsoft.com/office/powerpoint/2010/main" val="1220744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62CB47A-1583-432C-A883-E9B2DDA67D2D}"/>
              </a:ext>
            </a:extLst>
          </p:cNvPr>
          <p:cNvSpPr txBox="1"/>
          <p:nvPr/>
        </p:nvSpPr>
        <p:spPr>
          <a:xfrm>
            <a:off x="545819" y="1206230"/>
            <a:ext cx="439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Lançamento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768841-0E0E-470A-96E1-05FC4C6872B4}"/>
              </a:ext>
            </a:extLst>
          </p:cNvPr>
          <p:cNvSpPr txBox="1"/>
          <p:nvPr/>
        </p:nvSpPr>
        <p:spPr>
          <a:xfrm>
            <a:off x="1102062" y="1885831"/>
            <a:ext cx="412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setembro de 2020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937854-B792-455A-89B5-69D5DD17498A}"/>
              </a:ext>
            </a:extLst>
          </p:cNvPr>
          <p:cNvSpPr txBox="1"/>
          <p:nvPr/>
        </p:nvSpPr>
        <p:spPr>
          <a:xfrm>
            <a:off x="308417" y="2641461"/>
            <a:ext cx="4395019" cy="4739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EQUIPE</a:t>
            </a:r>
            <a:endParaRPr lang="pt-BR" b="1">
              <a:cs typeface="Calibri"/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Jorge Arzabe – Gerente do Projeto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Tatiana Spinelli</a:t>
            </a:r>
            <a:endParaRPr lang="pt-BR" sz="20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Pedro Rosário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Carla </a:t>
            </a:r>
            <a:r>
              <a:rPr lang="pt-BR" sz="2000" dirty="0" err="1">
                <a:solidFill>
                  <a:srgbClr val="002060"/>
                </a:solidFill>
              </a:rPr>
              <a:t>Arede</a:t>
            </a:r>
            <a:endParaRPr lang="pt-BR" sz="2000" dirty="0">
              <a:solidFill>
                <a:srgbClr val="002060"/>
              </a:solidFill>
            </a:endParaRPr>
          </a:p>
          <a:p>
            <a:pPr algn="ctr"/>
            <a:endParaRPr lang="pt-BR" sz="2000" dirty="0">
              <a:solidFill>
                <a:srgbClr val="002060"/>
              </a:solidFill>
              <a:cs typeface="Calibri" panose="020F0502020204030204"/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  <a:ea typeface="+mn-lt"/>
                <a:cs typeface="+mn-lt"/>
              </a:rPr>
              <a:t>Eveline Martins Brito</a:t>
            </a:r>
            <a:endParaRPr lang="en-US" sz="2000" dirty="0">
              <a:ea typeface="+mn-lt"/>
              <a:cs typeface="+mn-lt"/>
            </a:endParaRPr>
          </a:p>
          <a:p>
            <a:pPr algn="ctr"/>
            <a:r>
              <a:rPr lang="pt-BR" sz="2000" dirty="0">
                <a:solidFill>
                  <a:srgbClr val="002060"/>
                </a:solidFill>
                <a:ea typeface="+mn-lt"/>
                <a:cs typeface="+mn-lt"/>
              </a:rPr>
              <a:t>Coordenadora-Geral de Promoção da Integridade do SISCOR – COPIS/DICOR/CRG</a:t>
            </a:r>
            <a:endParaRPr lang="en-US" sz="2000" dirty="0">
              <a:ea typeface="+mn-lt"/>
              <a:cs typeface="+mn-lt"/>
            </a:endParaRP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crg.copis@cgu.gov.br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pt-BR" sz="2000" dirty="0">
              <a:ea typeface="+mn-lt"/>
              <a:cs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cs typeface="Calibri" panose="020F0502020204030204"/>
            </a:endParaRPr>
          </a:p>
          <a:p>
            <a:endParaRPr lang="pt-BR" sz="1400" dirty="0">
              <a:solidFill>
                <a:srgbClr val="002060"/>
              </a:solidFill>
              <a:cs typeface="Calibri" panose="020F0502020204030204"/>
            </a:endParaRPr>
          </a:p>
          <a:p>
            <a:endParaRPr lang="pt-BR" sz="1400" dirty="0">
              <a:solidFill>
                <a:srgbClr val="002060"/>
              </a:solidFill>
              <a:cs typeface="Calibri" panose="020F0502020204030204"/>
            </a:endParaRPr>
          </a:p>
          <a:p>
            <a:endParaRPr lang="pt-BR" sz="1400" dirty="0">
              <a:solidFill>
                <a:schemeClr val="tx2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BDBD19-6C3D-4C80-83AF-1D320D84C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22" y="2231833"/>
            <a:ext cx="5910942" cy="33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C0E28-B6B2-4DEE-A7F3-83E23E8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Maiores informações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9C761A-DCA8-4820-94FB-96AFF2AD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15" y="3568125"/>
            <a:ext cx="15212735" cy="501928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8CC81C-D6BC-4C9F-A8DE-88525C846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7054" y="1303961"/>
            <a:ext cx="10619518" cy="187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Modelo de Maturidade Correcional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282828"/>
                </a:solidFill>
                <a:effectLst/>
                <a:latin typeface="Raleway"/>
              </a:rPr>
            </a:br>
            <a:endParaRPr kumimoji="0" lang="pt-BR" altLang="pt-BR" sz="1200" b="0" i="0" u="none" strike="noStrike" cap="none" normalizeH="0" baseline="0">
              <a:ln>
                <a:noFill/>
              </a:ln>
              <a:solidFill>
                <a:srgbClr val="282828"/>
              </a:solidFill>
              <a:effectLst/>
              <a:latin typeface="Raleway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  </a:t>
            </a:r>
            <a:r>
              <a:rPr kumimoji="0" lang="pt-BR" altLang="pt-BR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                         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  </a:t>
            </a:r>
            <a:r>
              <a:rPr kumimoji="0" lang="pt-BR" altLang="pt-BR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                         </a:t>
            </a:r>
            <a:b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282828"/>
                </a:solidFill>
                <a:effectLst/>
                <a:latin typeface="Raleway"/>
              </a:rPr>
            </a:b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  </a:t>
            </a:r>
            <a:r>
              <a:rPr kumimoji="0" lang="pt-BR" altLang="pt-BR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                         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  </a:t>
            </a:r>
            <a:r>
              <a:rPr kumimoji="0" lang="pt-BR" altLang="pt-BR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aleway"/>
              </a:rPr>
              <a:t>                        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70D5E0A3-FC51-4BAD-BE71-6CABF065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68" y="2452646"/>
            <a:ext cx="5511861" cy="9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  <a:extLst>
              <a:ext uri="{FF2B5EF4-FFF2-40B4-BE49-F238E27FC236}">
                <a16:creationId xmlns:a16="http://schemas.microsoft.com/office/drawing/2014/main" id="{02DA2D37-197D-4F3F-BD13-F049BA63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51" y="2541878"/>
            <a:ext cx="5511861" cy="9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4441580D-ABF3-4CDB-8C7D-2C609549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67" y="4497392"/>
            <a:ext cx="5511861" cy="9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8"/>
            <a:extLst>
              <a:ext uri="{FF2B5EF4-FFF2-40B4-BE49-F238E27FC236}">
                <a16:creationId xmlns:a16="http://schemas.microsoft.com/office/drawing/2014/main" id="{F37E5644-204F-427E-AD63-08E95E56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7023"/>
            <a:ext cx="5511861" cy="9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7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7A440-70A2-4111-8B83-792D93F8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1A4D6-FB92-4824-B772-083320FC5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45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CE14B-4395-4CDB-BD26-16CE7424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65DCFD4-9C64-4F97-BF0E-E06ED3C67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74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31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DBBE9-6548-4D62-9B88-200341F7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CRG</a:t>
            </a:r>
            <a:r>
              <a:rPr lang="pt-BR" dirty="0"/>
              <a:t> – a partir de janeiro de 2019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8C0E390-CC19-4C03-AAC0-2ED7F3CAC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1005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9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B7451-A177-400D-AEA2-9D04CC25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CRG</a:t>
            </a:r>
            <a:r>
              <a:rPr lang="pt-BR" dirty="0"/>
              <a:t> – nova forma de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2BDE06-64F8-4962-946C-EC615311D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Maturidade</a:t>
            </a:r>
          </a:p>
          <a:p>
            <a:r>
              <a:rPr lang="pt-BR" dirty="0"/>
              <a:t>Estruturação</a:t>
            </a:r>
          </a:p>
          <a:p>
            <a:r>
              <a:rPr lang="pt-BR" dirty="0"/>
              <a:t>Procedimentos</a:t>
            </a:r>
          </a:p>
          <a:p>
            <a:r>
              <a:rPr lang="pt-BR" dirty="0"/>
              <a:t>Mandato vinculado a resultados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03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15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17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5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7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88325E-55A1-433F-85ED-132D4E529C4D}"/>
              </a:ext>
            </a:extLst>
          </p:cNvPr>
          <p:cNvSpPr txBox="1"/>
          <p:nvPr/>
        </p:nvSpPr>
        <p:spPr>
          <a:xfrm>
            <a:off x="406132" y="1161288"/>
            <a:ext cx="381839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err="1">
                <a:latin typeface="+mj-lt"/>
                <a:ea typeface="+mj-ea"/>
                <a:cs typeface="+mj-cs"/>
              </a:rPr>
              <a:t>Já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se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foi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o tempo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em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que a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Atividade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Correcional</a:t>
            </a:r>
            <a:r>
              <a:rPr lang="en-US" sz="4000" b="1" dirty="0">
                <a:latin typeface="+mj-lt"/>
                <a:ea typeface="+mj-ea"/>
                <a:cs typeface="+mj-cs"/>
              </a:rPr>
              <a:t>    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era vista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como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um mero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procedimento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burocrático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...</a:t>
            </a:r>
            <a:endParaRPr lang="en-US" sz="4000" b="1" kern="1200" dirty="0">
              <a:latin typeface="+mj-lt"/>
              <a:ea typeface="+mj-ea"/>
              <a:cs typeface="Calibri Light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56D891F-51CC-49FF-B2F3-246B5077BC13}"/>
              </a:ext>
            </a:extLst>
          </p:cNvPr>
          <p:cNvGrpSpPr/>
          <p:nvPr/>
        </p:nvGrpSpPr>
        <p:grpSpPr>
          <a:xfrm>
            <a:off x="4940496" y="1054436"/>
            <a:ext cx="7033897" cy="4843360"/>
            <a:chOff x="526646" y="1313229"/>
            <a:chExt cx="8572500" cy="428625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7A88695-D94F-4D3A-B99E-96666AF5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46" y="1313229"/>
              <a:ext cx="8572500" cy="4286250"/>
            </a:xfrm>
            <a:prstGeom prst="rect">
              <a:avLst/>
            </a:prstGeom>
          </p:spPr>
        </p:pic>
        <p:sp>
          <p:nvSpPr>
            <p:cNvPr id="16" name="CaixaDeTexto 3">
              <a:extLst>
                <a:ext uri="{FF2B5EF4-FFF2-40B4-BE49-F238E27FC236}">
                  <a16:creationId xmlns:a16="http://schemas.microsoft.com/office/drawing/2014/main" id="{EA20C820-87F1-4BB5-80FD-9B6A94D3581B}"/>
                </a:ext>
              </a:extLst>
            </p:cNvPr>
            <p:cNvSpPr txBox="1"/>
            <p:nvPr/>
          </p:nvSpPr>
          <p:spPr>
            <a:xfrm>
              <a:off x="1224121" y="5315872"/>
              <a:ext cx="40158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900" dirty="0"/>
                <a:t>Imagem: </a:t>
              </a:r>
              <a:r>
                <a:rPr lang="pt-BR" sz="900" dirty="0">
                  <a:hlinkClick r:id="rId4"/>
                </a:rPr>
                <a:t>https://www.etcetera.com.mx/</a:t>
              </a:r>
              <a:endParaRPr lang="pt-B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96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03EB4A-8C3A-4C8C-B98B-6533408A58BF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Hoje</a:t>
            </a: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é um dos </a:t>
            </a:r>
            <a:r>
              <a:rPr lang="en-US" sz="5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pilares</a:t>
            </a: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5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Integridade</a:t>
            </a: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endParaRPr lang="en-US" sz="54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80B58C6F-C606-45D2-A100-16DADE31B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43616"/>
            <a:ext cx="3425609" cy="3125867"/>
          </a:xfrm>
          <a:prstGeom prst="rect">
            <a:avLst/>
          </a:prstGeom>
        </p:spPr>
      </p:pic>
      <p:pic>
        <p:nvPicPr>
          <p:cNvPr id="4" name="Imagem 4" descr="Desenho de cachorro&#10;&#10;Descrição gerada com alta confiança">
            <a:extLst>
              <a:ext uri="{FF2B5EF4-FFF2-40B4-BE49-F238E27FC236}">
                <a16:creationId xmlns:a16="http://schemas.microsoft.com/office/drawing/2014/main" id="{8CDC39C6-20DE-49E6-B211-E5C652E2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577966"/>
            <a:ext cx="3433324" cy="1457166"/>
          </a:xfrm>
          <a:prstGeom prst="rect">
            <a:avLst/>
          </a:prstGeom>
        </p:spPr>
      </p:pic>
      <p:cxnSp>
        <p:nvCxnSpPr>
          <p:cNvPr id="52" name="Straight Connector 4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7" descr="Uma imagem contendo desenho, pare, placa, rua&#10;&#10;Descrição gerada com muito alta confiança">
            <a:extLst>
              <a:ext uri="{FF2B5EF4-FFF2-40B4-BE49-F238E27FC236}">
                <a16:creationId xmlns:a16="http://schemas.microsoft.com/office/drawing/2014/main" id="{3DA75F81-63C9-4A3E-996B-C8DBCB33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616905"/>
            <a:ext cx="3395162" cy="3366407"/>
          </a:xfrm>
          <a:prstGeom prst="rect">
            <a:avLst/>
          </a:prstGeom>
        </p:spPr>
      </p:pic>
      <p:cxnSp>
        <p:nvCxnSpPr>
          <p:cNvPr id="54" name="Straight Connector 5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E2AD8F-2DFD-4451-9649-11324713E518}"/>
              </a:ext>
            </a:extLst>
          </p:cNvPr>
          <p:cNvSpPr txBox="1"/>
          <p:nvPr/>
        </p:nvSpPr>
        <p:spPr>
          <a:xfrm>
            <a:off x="8648520" y="4004634"/>
            <a:ext cx="30307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>
                <a:cs typeface="Calibri"/>
              </a:rPr>
              <a:t>PUNIÇÃO E REMEDIAÇÃO</a:t>
            </a:r>
            <a:endParaRPr lang="pt-BR" sz="20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6D312CF-C40B-456D-A0BF-5F48FA38B7F4}"/>
              </a:ext>
            </a:extLst>
          </p:cNvPr>
          <p:cNvSpPr txBox="1"/>
          <p:nvPr/>
        </p:nvSpPr>
        <p:spPr>
          <a:xfrm>
            <a:off x="4837622" y="400373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000" b="1" dirty="0"/>
              <a:t>DETECÇÃO</a:t>
            </a:r>
            <a:endParaRPr lang="pt-BR" b="1" dirty="0">
              <a:cs typeface="Calibri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B94E6C3-B352-4EA7-9666-0FB9B42BF81F}"/>
              </a:ext>
            </a:extLst>
          </p:cNvPr>
          <p:cNvSpPr txBox="1"/>
          <p:nvPr/>
        </p:nvSpPr>
        <p:spPr>
          <a:xfrm>
            <a:off x="668187" y="400373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000" b="1" dirty="0"/>
              <a:t>PREVENÇÃO</a:t>
            </a:r>
            <a:endParaRPr lang="pt-BR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70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C7AA56-3117-4119-B4DD-88DBD94AF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r="2359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1EDE8F-A9EF-4783-A16A-EEE3BE5CC4FC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Inserida na estrutura de governança pública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67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059F66-0B35-4B32-8FBF-3BC7890AF4CF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 nova realidade impõe às organizações públicas o pleno desenvolvimento da sua capacidade correcional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D1B7AB-23E5-4323-99B1-E34CB4C8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221150"/>
            <a:ext cx="6553545" cy="44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FEF3D33-56C9-4DF4-A6CE-70BBF78C63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-1"/>
            <a:ext cx="12278035" cy="81853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0882A86-0AED-448A-8F50-5DF1CE879A73}"/>
              </a:ext>
            </a:extLst>
          </p:cNvPr>
          <p:cNvSpPr txBox="1"/>
          <p:nvPr/>
        </p:nvSpPr>
        <p:spPr>
          <a:xfrm>
            <a:off x="0" y="5"/>
            <a:ext cx="4114800" cy="1055673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r>
              <a:rPr lang="pt-BR" sz="4400" dirty="0"/>
              <a:t>Oferecendo   uma resposta administrativa </a:t>
            </a:r>
            <a:r>
              <a:rPr lang="pt-BR" sz="4400" dirty="0">
                <a:solidFill>
                  <a:srgbClr val="FF0000"/>
                </a:solidFill>
              </a:rPr>
              <a:t>célere e efetiva  </a:t>
            </a:r>
            <a:r>
              <a:rPr lang="pt-BR" sz="4400" dirty="0"/>
              <a:t>às infrações detectadas</a:t>
            </a:r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81331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BE0694D687634186232C858AC1EEE9" ma:contentTypeVersion="10" ma:contentTypeDescription="Crie um novo documento." ma:contentTypeScope="" ma:versionID="a014ec81ec78f21901541e321386099e">
  <xsd:schema xmlns:xsd="http://www.w3.org/2001/XMLSchema" xmlns:xs="http://www.w3.org/2001/XMLSchema" xmlns:p="http://schemas.microsoft.com/office/2006/metadata/properties" xmlns:ns3="f254ca61-782e-463b-b95a-5a2ba626f271" xmlns:ns4="69695a84-45a4-4aaf-8ed5-516363ba007b" targetNamespace="http://schemas.microsoft.com/office/2006/metadata/properties" ma:root="true" ma:fieldsID="966f6fc92dd4dc8ce8c9623be67eaa19" ns3:_="" ns4:_="">
    <xsd:import namespace="f254ca61-782e-463b-b95a-5a2ba626f271"/>
    <xsd:import namespace="69695a84-45a4-4aaf-8ed5-516363ba00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4ca61-782e-463b-b95a-5a2ba626f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95a84-45a4-4aaf-8ed5-516363ba0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C2B700-4DB3-4202-931D-1118B43A92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C47ADB-672A-4DD6-AA14-D6D382F45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4ca61-782e-463b-b95a-5a2ba626f271"/>
    <ds:schemaRef ds:uri="69695a84-45a4-4aaf-8ed5-516363ba00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DA9294-4E6E-436E-B66D-5D4DD7691058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9695a84-45a4-4aaf-8ed5-516363ba007b"/>
    <ds:schemaRef ds:uri="f254ca61-782e-463b-b95a-5a2ba626f27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829</Words>
  <Application>Microsoft Office PowerPoint</Application>
  <PresentationFormat>Widescreen</PresentationFormat>
  <Paragraphs>133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Bradley Hand ITC</vt:lpstr>
      <vt:lpstr>Calibri</vt:lpstr>
      <vt:lpstr>Calibri Light</vt:lpstr>
      <vt:lpstr>Candara</vt:lpstr>
      <vt:lpstr>Copperplate Gothic Bold</vt:lpstr>
      <vt:lpstr>Copperplate Gothic Light</vt:lpstr>
      <vt:lpstr>Raleway</vt:lpstr>
      <vt:lpstr>1_Tema do Office</vt:lpstr>
      <vt:lpstr>2_Tema do Office</vt:lpstr>
      <vt:lpstr>Apresentação do PowerPoint</vt:lpstr>
      <vt:lpstr>CRG – avaliação até janeiro de 2019</vt:lpstr>
      <vt:lpstr>CRG – a partir de janeiro de 2019</vt:lpstr>
      <vt:lpstr>CRG – nova forma de 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Maiores informações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Spinelli</dc:creator>
  <cp:lastModifiedBy>Najla Waller</cp:lastModifiedBy>
  <cp:revision>191</cp:revision>
  <dcterms:created xsi:type="dcterms:W3CDTF">2020-06-24T19:22:11Z</dcterms:created>
  <dcterms:modified xsi:type="dcterms:W3CDTF">2020-09-22T13:02:21Z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0x010100ADBE0694D687634186232C858AC1EEE9</vt:lpwstr>
  </property>
</Properties>
</file>